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31"/>
  </p:notesMasterIdLst>
  <p:sldIdLst>
    <p:sldId id="317" r:id="rId2"/>
    <p:sldId id="310" r:id="rId3"/>
    <p:sldId id="311" r:id="rId4"/>
    <p:sldId id="312" r:id="rId5"/>
    <p:sldId id="313" r:id="rId6"/>
    <p:sldId id="256" r:id="rId7"/>
    <p:sldId id="278" r:id="rId8"/>
    <p:sldId id="257" r:id="rId9"/>
    <p:sldId id="261" r:id="rId10"/>
    <p:sldId id="262" r:id="rId11"/>
    <p:sldId id="298" r:id="rId12"/>
    <p:sldId id="303" r:id="rId13"/>
    <p:sldId id="286" r:id="rId14"/>
    <p:sldId id="287" r:id="rId15"/>
    <p:sldId id="265" r:id="rId16"/>
    <p:sldId id="264" r:id="rId17"/>
    <p:sldId id="288" r:id="rId18"/>
    <p:sldId id="289" r:id="rId19"/>
    <p:sldId id="290" r:id="rId20"/>
    <p:sldId id="293" r:id="rId21"/>
    <p:sldId id="304" r:id="rId22"/>
    <p:sldId id="266" r:id="rId23"/>
    <p:sldId id="267" r:id="rId24"/>
    <p:sldId id="294" r:id="rId25"/>
    <p:sldId id="295" r:id="rId26"/>
    <p:sldId id="306" r:id="rId27"/>
    <p:sldId id="316" r:id="rId28"/>
    <p:sldId id="318" r:id="rId29"/>
    <p:sldId id="31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33"/>
    <a:srgbClr val="4A9C00"/>
    <a:srgbClr val="2C6ED0"/>
    <a:srgbClr val="568616"/>
    <a:srgbClr val="1A2907"/>
    <a:srgbClr val="D02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EA6481-2976-4FC4-94FD-3305AAE3C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776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Explore/Explain 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Students illustrate a plant and label parts with functions.  </a:t>
            </a:r>
          </a:p>
        </p:txBody>
      </p:sp>
    </p:spTree>
    <p:extLst>
      <p:ext uri="{BB962C8B-B14F-4D97-AF65-F5344CB8AC3E}">
        <p14:creationId xmlns:p14="http://schemas.microsoft.com/office/powerpoint/2010/main" val="344640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AC5E76-F89F-4D2A-95DA-B92EC57F142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0303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Evaluate:  Quiz - Number paper 1. – 5.  Use word bank to identify the numbered parts.  Then have students complete Connected Learning ?’s 1-8.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E9A740-496B-4E71-9813-5DC4E14373B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0228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Explain: Gr. 4 SF pp. 56-57   Pollen on the Move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F18120-399E-47ED-BFBE-A272B0909FE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030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7140FA-272A-4ACC-A93A-44DB03D78AA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887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13C30D-528D-4DD4-8062-9A3F8B772D7E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604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View video to see View of Attraction for pollinators.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C09BA7-13AF-4008-BC07-3052E756172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503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 for review:  Students make the foldable – Plant Reproduction.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298EDD4-A918-44AF-9F22-4BC9365046F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7422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Explain:  Gr. 4 SF p. 58 parts of a seed  and view Gone to seed to see what happens after pollination.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E1172AB-846F-4A52-8CD9-0A844B85F0FD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61729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B9640BF-0275-4182-BDE4-E72E0E4B1A58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52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Explore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6E877AC-B792-4958-A832-42C6814A886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261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D82BDC-8597-4362-9516-777C1A94AF7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49407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Explore/Explain:  Have students explore the variables that affect seed germination by going online to www.explorelearning.com and doing the Germination Gizmo.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57B0691-D9D9-4EA2-8CE7-633B8836B4ED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3986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E39FE2-FC43-4DA7-8C65-9989DDBDF59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53585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CCA923-AFC6-4125-8CF1-11F77F0A0080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40013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Explore:  Take students on a seed scavenger hunt around the schoolyard.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38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Explain/ Evaluate:</a:t>
            </a:r>
          </a:p>
        </p:txBody>
      </p:sp>
    </p:spTree>
    <p:extLst>
      <p:ext uri="{BB962C8B-B14F-4D97-AF65-F5344CB8AC3E}">
        <p14:creationId xmlns:p14="http://schemas.microsoft.com/office/powerpoint/2010/main" val="2665006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Explain/Explore:  Click on Germination to learn more about variables that affect germination.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Students can also do the GIZMO:  Germination.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F7BE47-8EE1-4108-9832-F80CC6B1769A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7373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Engage:  Ask</a:t>
            </a:r>
            <a:r>
              <a:rPr lang="en-US" baseline="0" dirty="0" smtClean="0"/>
              <a:t> students to explain what they have learned about how  flowering plants reproduce.  Then have them watch the three video clips</a:t>
            </a:r>
          </a:p>
          <a:p>
            <a:r>
              <a:rPr lang="en-US" baseline="0" dirty="0" smtClean="0"/>
              <a:t>Explore/Explain:  Then have them look at the illustration of a pine tree a nonflowering plant.  What is the difference between these two plants.  How are they similar?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A049-109F-4C7B-BE54-B0AA093E3F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6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A049-109F-4C7B-BE54-B0AA093E3F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45BD502-0CA8-4C59-8B6B-C8158F52047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001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085F53D-D3D1-40FB-99E6-15C1AEC0848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8147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Engage:  Read aloud </a:t>
            </a:r>
            <a:r>
              <a:rPr lang="en-US" altLang="en-US" i="1" smtClean="0">
                <a:latin typeface="Arial" panose="020B0604020202020204" pitchFamily="34" charset="0"/>
              </a:rPr>
              <a:t>Flowers: More Than Just Pretty .  </a:t>
            </a:r>
            <a:r>
              <a:rPr lang="en-US" altLang="en-US" smtClean="0">
                <a:latin typeface="Arial" panose="020B0604020202020204" pitchFamily="34" charset="0"/>
              </a:rPr>
              <a:t>Discuss what we can do to find out the answer.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F1EA39-D1D3-4252-93EA-56E28A727BA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250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Engage.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6A7E6C-E6B2-4CEB-9BAC-2F52DC3A292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774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Explain:  Gr. 4 SF pp. 54-55  Parts of a Flower  View Love Me, Love me not to see parts of the flower.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C82F740-B702-48E6-9E56-2DB9C9AB4FC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6184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50263D-2953-4D4E-80AD-356B97102292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738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Explain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0F9EC1-F6A2-4E53-BCC7-B32E66EBCF0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76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989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04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0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A39C-BF8A-40F0-B920-5BE7EB5540D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4293-921A-438F-8C79-EDC7242BC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diversityoflife/seedplants/" TargetMode="External"/><Relationship Id="rId7" Type="http://schemas.openxmlformats.org/officeDocument/2006/relationships/hyperlink" Target="http://studyjams.scholastic.com/studyjams/jams/science/plants/plants-without-seeds.htm" TargetMode="External"/><Relationship Id="rId2" Type="http://schemas.openxmlformats.org/officeDocument/2006/relationships/hyperlink" Target="https://www.brainpop.com/science/cellularlifeandgenetics/plantgrowth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tudyjams.scholastic.com/studyjams/jams/science/plants/plant-with-seeds.htm" TargetMode="External"/><Relationship Id="rId5" Type="http://schemas.openxmlformats.org/officeDocument/2006/relationships/hyperlink" Target="https://www.brainpop.com/science/cellularlifeandgenetics/pollination/" TargetMode="External"/><Relationship Id="rId4" Type="http://schemas.openxmlformats.org/officeDocument/2006/relationships/hyperlink" Target="https://www.brainpop.com/science/diversityoflife/seedlessplant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?blnPreviewOnly=1&amp;guidAssetId=9c7ad2fe-bef5-427f-8f6c-0b506dfbcd2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scienceclips/ages/9_10/life_cycles.s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.fed.us/wildflowers/pollinators/whatispollination.s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ademic.kellogg.edu/herbrandsonc/bio111/glossary/glossary.htm" TargetMode="External"/><Relationship Id="rId5" Type="http://schemas.openxmlformats.org/officeDocument/2006/relationships/hyperlink" Target="http://www.mbgnet.net/bioplants/pollination.html" TargetMode="External"/><Relationship Id="rId4" Type="http://schemas.openxmlformats.org/officeDocument/2006/relationships/hyperlink" Target="http://www.explorelearning.com/index.cfm?method=cResource.dspDetail&amp;ResourceID=63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fs.fed.us/wildflowers/pollinators/syndromes.shtml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fs.fed.us/wildflowers/pollinators/wind.shtml" TargetMode="External"/><Relationship Id="rId4" Type="http://schemas.openxmlformats.org/officeDocument/2006/relationships/hyperlink" Target="http://www.fs.fed.us/wildflowers/pollinators/animals.s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atorium.edu/gardening/bloom/secret_life_of_flowers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hyperlink" Target="http://player.discoveryeducation.com/index.cfm?guidAssetId=df1099f9-aaef-47f7-9784-3397d1297b54" TargetMode="External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bioplants/part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.discoveryeducation.com/player/view/assetGuid/85461986-06B1-4140-852A-544AC6BF9C6E" TargetMode="External"/><Relationship Id="rId5" Type="http://schemas.openxmlformats.org/officeDocument/2006/relationships/hyperlink" Target="http://app.discoveryeducation.com/player/view/assetGuid/C19D5061-499B-451E-AE56-D4D677494728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531107ab-bf00-4738-ac18-7a2c0301544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ext.illinois.edu/gpe/case3/c3facts3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plantsinmotion.bio.indiana.edu/plantmotion/earlygrowth/germination/germ.html" TargetMode="External"/><Relationship Id="rId4" Type="http://schemas.openxmlformats.org/officeDocument/2006/relationships/hyperlink" Target="http://www.explorelearning.com/index.cfm?method=cResource.dspView&amp;ResourceID=63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rbanext.illinois.edu/gpe/case3/c3facts3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plorelearning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player/view/assetGuid/638AC85D-DE44-4DCD-9017-CE081645D367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hyperlink" Target="https://app.discoveryeducation.com/player/view/assetGuid/51C55CB0-2F55-49C5-98D3-198757517046" TargetMode="External"/><Relationship Id="rId4" Type="http://schemas.openxmlformats.org/officeDocument/2006/relationships/hyperlink" Target="https://app.discoveryeducation.com/player/view/assetGuid/9E4103F2-63D1-4E2E-9215-63DA6BE4EEC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player/view/assetGuid/E83432A9-4D18-4121-A533-5D909C286227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atorium.edu/gardening/bloom/secret_life_of_flowers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Plant Life Cycle, Reproduction, and Structures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SUPPLEMENTAL RESOURCES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SCIENCE FUSION LEVELED READERS</a:t>
            </a:r>
            <a:r>
              <a:rPr lang="en-US" sz="2900" b="1" dirty="0" smtClean="0"/>
              <a:t>:</a:t>
            </a:r>
            <a:endParaRPr lang="en-US" sz="2900" b="1" dirty="0"/>
          </a:p>
          <a:p>
            <a:r>
              <a:rPr lang="en-US" dirty="0" smtClean="0"/>
              <a:t>Plants and How They Grow (Blue)</a:t>
            </a:r>
          </a:p>
          <a:p>
            <a:r>
              <a:rPr lang="en-US" dirty="0" smtClean="0"/>
              <a:t>The Life of an Oak Tree (Green)</a:t>
            </a:r>
          </a:p>
          <a:p>
            <a:pPr lvl="1"/>
            <a:r>
              <a:rPr lang="en-US" dirty="0" smtClean="0"/>
              <a:t>Roots p.4-5</a:t>
            </a:r>
          </a:p>
          <a:p>
            <a:pPr lvl="1"/>
            <a:r>
              <a:rPr lang="en-US" dirty="0" smtClean="0"/>
              <a:t>Xylem/Phloem p.6-9</a:t>
            </a:r>
          </a:p>
          <a:p>
            <a:pPr lvl="1"/>
            <a:r>
              <a:rPr lang="en-US" dirty="0" smtClean="0"/>
              <a:t>Leaves p. 10-12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b="1" dirty="0" smtClean="0"/>
              <a:t>SCIENCE FUSION E-TEXTS 3</a:t>
            </a:r>
            <a:r>
              <a:rPr lang="en-US" sz="2600" b="1" baseline="30000" dirty="0" smtClean="0"/>
              <a:t>RD</a:t>
            </a:r>
            <a:r>
              <a:rPr lang="en-US" sz="2600" b="1" dirty="0" smtClean="0"/>
              <a:t>/4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GRADE: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text: Unit 6- Plants and the Environment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text: Unit 9- Life Cycles and Growth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BRAIN POP:</a:t>
            </a:r>
          </a:p>
          <a:p>
            <a:r>
              <a:rPr lang="en-US" dirty="0" smtClean="0"/>
              <a:t>Reproduction: Plant Growth: </a:t>
            </a:r>
            <a:r>
              <a:rPr lang="en-US" dirty="0" smtClean="0">
                <a:hlinkClick r:id="rId2"/>
              </a:rPr>
              <a:t>https://www.brainpop.com/science/cellularlifeandgenetics/plantgrowth/</a:t>
            </a:r>
            <a:endParaRPr lang="en-US" dirty="0" smtClean="0"/>
          </a:p>
          <a:p>
            <a:r>
              <a:rPr lang="en-US" dirty="0" smtClean="0"/>
              <a:t>Seed Plants: </a:t>
            </a:r>
            <a:r>
              <a:rPr lang="en-US" dirty="0" smtClean="0">
                <a:hlinkClick r:id="rId3"/>
              </a:rPr>
              <a:t>https://www.brainpop.com/science/diversityoflife/seedplants/</a:t>
            </a:r>
            <a:endParaRPr lang="en-US" dirty="0" smtClean="0"/>
          </a:p>
          <a:p>
            <a:r>
              <a:rPr lang="en-US" dirty="0" smtClean="0"/>
              <a:t>Seedless Plants: </a:t>
            </a:r>
            <a:r>
              <a:rPr lang="en-US" dirty="0" smtClean="0">
                <a:hlinkClick r:id="rId4"/>
              </a:rPr>
              <a:t>https://www.brainpop.com/science/diversityoflife/seedlessplants/</a:t>
            </a:r>
            <a:endParaRPr lang="en-US" dirty="0" smtClean="0"/>
          </a:p>
          <a:p>
            <a:r>
              <a:rPr lang="en-US" dirty="0" smtClean="0"/>
              <a:t>Pollination: </a:t>
            </a:r>
            <a:r>
              <a:rPr lang="en-US" dirty="0" smtClean="0">
                <a:hlinkClick r:id="rId5"/>
              </a:rPr>
              <a:t>https://www.brainpop.com/science/cellularlifeandgenetics/pollination/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600" b="1" dirty="0" smtClean="0"/>
              <a:t>STUDY JAMS:</a:t>
            </a:r>
          </a:p>
          <a:p>
            <a:r>
              <a:rPr lang="en-US" dirty="0" smtClean="0"/>
              <a:t>Reproduction: plants with seeds: </a:t>
            </a:r>
            <a:r>
              <a:rPr lang="en-US" dirty="0" smtClean="0">
                <a:hlinkClick r:id="rId6"/>
              </a:rPr>
              <a:t>http://studyjams.scholastic.com/studyjams/jams/science/plants/plant-with-seeds.htm</a:t>
            </a:r>
            <a:endParaRPr lang="en-US" dirty="0" smtClean="0"/>
          </a:p>
          <a:p>
            <a:r>
              <a:rPr lang="en-US" dirty="0" smtClean="0"/>
              <a:t>Reproduction: plants without seeds: </a:t>
            </a:r>
            <a:r>
              <a:rPr lang="en-US" dirty="0" smtClean="0">
                <a:hlinkClick r:id="rId7"/>
              </a:rPr>
              <a:t>http://studyjams.scholastic.com/studyjams/jams/science/plants/plants-without-seeds.htm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en-US" altLang="en-US" smtClean="0"/>
              <a:t>The Pistil:</a:t>
            </a:r>
            <a:br>
              <a:rPr lang="en-US" altLang="en-US" smtClean="0"/>
            </a:br>
            <a:r>
              <a:rPr lang="en-US" altLang="en-US" sz="3600" smtClean="0"/>
              <a:t>Female Reproductive </a:t>
            </a:r>
            <a:br>
              <a:rPr lang="en-US" altLang="en-US" sz="3600" smtClean="0"/>
            </a:br>
            <a:r>
              <a:rPr lang="en-US" altLang="en-US" sz="3600" smtClean="0"/>
              <a:t>Parts of a Flower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3288"/>
            <a:ext cx="348138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00200" y="2514600"/>
            <a:ext cx="2895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n-NO" altLang="en-US" sz="3200">
                <a:solidFill>
                  <a:srgbClr val="568616"/>
                </a:solidFill>
              </a:rPr>
              <a:t>Stigma</a:t>
            </a:r>
          </a:p>
          <a:p>
            <a:pPr eaLnBrk="1" hangingPunct="1"/>
            <a:r>
              <a:rPr lang="nn-NO" altLang="en-US" sz="3200">
                <a:solidFill>
                  <a:srgbClr val="568616"/>
                </a:solidFill>
              </a:rPr>
              <a:t>Style</a:t>
            </a:r>
          </a:p>
          <a:p>
            <a:pPr eaLnBrk="1" hangingPunct="1"/>
            <a:r>
              <a:rPr lang="nn-NO" altLang="en-US" sz="3200">
                <a:solidFill>
                  <a:srgbClr val="568616"/>
                </a:solidFill>
              </a:rPr>
              <a:t>Ovary </a:t>
            </a:r>
            <a:r>
              <a:rPr lang="nn-NO" altLang="en-US" sz="2800">
                <a:solidFill>
                  <a:srgbClr val="568616"/>
                </a:solidFill>
              </a:rPr>
              <a:t>(carpel)</a:t>
            </a:r>
          </a:p>
          <a:p>
            <a:pPr eaLnBrk="1" hangingPunct="1"/>
            <a:r>
              <a:rPr lang="nn-NO" altLang="en-US" sz="3200">
                <a:solidFill>
                  <a:srgbClr val="568616"/>
                </a:solidFill>
              </a:rPr>
              <a:t>Eggs</a:t>
            </a:r>
            <a:r>
              <a:rPr lang="nn-NO" altLang="en-US" sz="2800">
                <a:solidFill>
                  <a:srgbClr val="568616"/>
                </a:solidFill>
              </a:rPr>
              <a:t>(ovules)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84475"/>
            <a:ext cx="3686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9869">
            <a:off x="2627313" y="3033713"/>
            <a:ext cx="41481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114800" y="3786188"/>
            <a:ext cx="24384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114800" y="4114800"/>
            <a:ext cx="257810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4267200" y="64770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9"/>
          <p:cNvSpPr txBox="1">
            <a:spLocks noChangeArrowheads="1"/>
          </p:cNvSpPr>
          <p:nvPr/>
        </p:nvSpPr>
        <p:spPr bwMode="auto">
          <a:xfrm>
            <a:off x="0" y="76200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424200"/>
                </a:solidFill>
                <a:latin typeface="Comic Sans MS" panose="030F0702030302020204" pitchFamily="66" charset="0"/>
                <a:hlinkClick r:id="rId3"/>
              </a:rPr>
              <a:t>The Parts of a Flower</a:t>
            </a:r>
            <a:endParaRPr lang="en-US" altLang="en-US" sz="660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4343400" y="19050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Sepals protect the bud until it opens.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Petals attract insects.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Stamens make pollen.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Pistil contain the  ovary which contains the ovules (eggs).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/>
              <a:t>When fertilized, ovules grow into fruits which contain seed.</a:t>
            </a:r>
          </a:p>
        </p:txBody>
      </p:sp>
      <p:pic>
        <p:nvPicPr>
          <p:cNvPr id="29699" name="Picture 5" descr="Floweranatomy_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527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3581400" y="624840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95400" y="5257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9900"/>
                </a:solidFill>
              </a:rPr>
              <a:t>1.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71800" y="20574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9900"/>
              </a:solidFill>
            </a:endParaRPr>
          </a:p>
          <a:p>
            <a:pPr eaLnBrk="1" hangingPunct="1"/>
            <a:endParaRPr lang="en-US" altLang="en-US" sz="1800">
              <a:solidFill>
                <a:srgbClr val="FF9900"/>
              </a:solidFill>
            </a:endParaRPr>
          </a:p>
          <a:p>
            <a:pPr eaLnBrk="1" hangingPunct="1"/>
            <a:r>
              <a:rPr lang="en-US" altLang="en-US" sz="1800">
                <a:solidFill>
                  <a:srgbClr val="FF9900"/>
                </a:solidFill>
              </a:rPr>
              <a:t>   2.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971800"/>
            <a:ext cx="45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9900"/>
              </a:solidFill>
            </a:endParaRPr>
          </a:p>
          <a:p>
            <a:pPr eaLnBrk="1" hangingPunct="1"/>
            <a:endParaRPr lang="en-US" altLang="en-US" sz="1800">
              <a:solidFill>
                <a:srgbClr val="FF9900"/>
              </a:solidFill>
            </a:endParaRPr>
          </a:p>
          <a:p>
            <a:pPr eaLnBrk="1" hangingPunct="1"/>
            <a:endParaRPr lang="en-US" altLang="en-US" sz="1800">
              <a:solidFill>
                <a:srgbClr val="FF9900"/>
              </a:solidFill>
            </a:endParaRPr>
          </a:p>
          <a:p>
            <a:pPr eaLnBrk="1" hangingPunct="1"/>
            <a:r>
              <a:rPr lang="en-US" altLang="en-US" sz="1800">
                <a:solidFill>
                  <a:srgbClr val="FF9900"/>
                </a:solidFill>
              </a:rPr>
              <a:t>3</a:t>
            </a:r>
            <a:r>
              <a:rPr lang="en-US" altLang="en-US" sz="1800"/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4038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9900"/>
                </a:solidFill>
              </a:rPr>
              <a:t>4.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4495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9900"/>
                </a:solidFill>
              </a:rPr>
              <a:t> 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smtClean="0"/>
              <a:t>           </a:t>
            </a:r>
            <a:r>
              <a:rPr lang="en-US" altLang="en-US" sz="3600" b="1" smtClean="0">
                <a:hlinkClick r:id="rId3"/>
              </a:rPr>
              <a:t>Parts of a Flower</a:t>
            </a:r>
            <a:endParaRPr lang="en-US" altLang="en-US" sz="3600" smtClean="0"/>
          </a:p>
        </p:txBody>
      </p:sp>
      <p:pic>
        <p:nvPicPr>
          <p:cNvPr id="31746" name="Picture 5" descr="Labelflower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486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593725" y="5294313"/>
            <a:ext cx="809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Word Bank:     petal 	pistil          sepal	          stamen	     stem 		 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165725" y="19415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               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486400" y="36576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</a:rPr>
              <a:t>2. _____</a:t>
            </a:r>
          </a:p>
          <a:p>
            <a:pPr eaLnBrk="1" hangingPunct="1"/>
            <a:r>
              <a:rPr lang="en-US" altLang="en-US" sz="1800" b="1"/>
              <a:t>1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6365875" y="2090738"/>
            <a:ext cx="59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3.</a:t>
            </a:r>
          </a:p>
        </p:txBody>
      </p:sp>
      <p:sp>
        <p:nvSpPr>
          <p:cNvPr id="31751" name="TextBox 12"/>
          <p:cNvSpPr txBox="1">
            <a:spLocks noChangeArrowheads="1"/>
          </p:cNvSpPr>
          <p:nvPr/>
        </p:nvSpPr>
        <p:spPr bwMode="auto">
          <a:xfrm>
            <a:off x="4724400" y="1905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</a:rPr>
              <a:t>3. _____</a:t>
            </a:r>
          </a:p>
        </p:txBody>
      </p: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7162800" y="2743200"/>
            <a:ext cx="22336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4. ______has </a:t>
            </a:r>
          </a:p>
          <a:p>
            <a:pPr eaLnBrk="1" hangingPunct="1"/>
            <a:r>
              <a:rPr lang="en-US" altLang="en-US" sz="1800" b="1"/>
              <a:t>    three parts:</a:t>
            </a:r>
          </a:p>
          <a:p>
            <a:pPr eaLnBrk="1" hangingPunct="1"/>
            <a:r>
              <a:rPr lang="en-US" altLang="en-US" sz="1800" b="1"/>
              <a:t>    a. Stigma</a:t>
            </a:r>
          </a:p>
          <a:p>
            <a:pPr eaLnBrk="1" hangingPunct="1"/>
            <a:r>
              <a:rPr lang="en-US" altLang="en-US" sz="1800" b="1"/>
              <a:t>    b. Style</a:t>
            </a:r>
          </a:p>
          <a:p>
            <a:pPr eaLnBrk="1" hangingPunct="1"/>
            <a:r>
              <a:rPr lang="en-US" altLang="en-US" sz="1800" b="1"/>
              <a:t>    c. Ovary</a:t>
            </a:r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4038600" y="3244850"/>
            <a:ext cx="85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4c.</a:t>
            </a:r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4343400" y="24384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</a:rPr>
              <a:t>4a.</a:t>
            </a:r>
            <a:r>
              <a:rPr lang="en-US" altLang="en-US" sz="1800" b="1"/>
              <a:t>.</a:t>
            </a:r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3810000" y="28194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</a:rPr>
              <a:t>4b.</a:t>
            </a:r>
          </a:p>
          <a:p>
            <a:pPr eaLnBrk="1" hangingPunct="1"/>
            <a:endParaRPr lang="en-US" altLang="en-US" sz="1800" b="1"/>
          </a:p>
        </p:txBody>
      </p:sp>
      <p:sp>
        <p:nvSpPr>
          <p:cNvPr id="31756" name="TextBox 17"/>
          <p:cNvSpPr txBox="1">
            <a:spLocks noChangeArrowheads="1"/>
          </p:cNvSpPr>
          <p:nvPr/>
        </p:nvSpPr>
        <p:spPr bwMode="auto">
          <a:xfrm>
            <a:off x="0" y="2514600"/>
            <a:ext cx="152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 startAt="5"/>
            </a:pPr>
            <a:r>
              <a:rPr lang="en-US" altLang="en-US" sz="1800" b="1"/>
              <a:t>______ has two parts:</a:t>
            </a:r>
          </a:p>
          <a:p>
            <a:pPr eaLnBrk="1" hangingPunct="1"/>
            <a:r>
              <a:rPr lang="en-US" altLang="en-US" sz="1800" b="1"/>
              <a:t> a. anther</a:t>
            </a:r>
          </a:p>
          <a:p>
            <a:pPr eaLnBrk="1" hangingPunct="1"/>
            <a:r>
              <a:rPr lang="en-US" altLang="en-US" sz="1800" b="1"/>
              <a:t>b.  filament</a:t>
            </a:r>
          </a:p>
          <a:p>
            <a:pPr eaLnBrk="1" hangingPunct="1"/>
            <a:endParaRPr lang="en-US" altLang="en-US" sz="1800" b="1"/>
          </a:p>
        </p:txBody>
      </p:sp>
      <p:sp>
        <p:nvSpPr>
          <p:cNvPr id="31757" name="TextBox 19"/>
          <p:cNvSpPr txBox="1">
            <a:spLocks noChangeArrowheads="1"/>
          </p:cNvSpPr>
          <p:nvPr/>
        </p:nvSpPr>
        <p:spPr bwMode="auto">
          <a:xfrm>
            <a:off x="2057400" y="2438400"/>
            <a:ext cx="60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</a:rPr>
              <a:t>5a.</a:t>
            </a:r>
            <a:r>
              <a:rPr lang="en-US" altLang="en-US" sz="1800" b="1"/>
              <a:t>.</a:t>
            </a:r>
          </a:p>
          <a:p>
            <a:pPr eaLnBrk="1" hangingPunct="1"/>
            <a:endParaRPr lang="en-US" altLang="en-US" sz="1800" b="1"/>
          </a:p>
        </p:txBody>
      </p:sp>
      <p:sp>
        <p:nvSpPr>
          <p:cNvPr id="31758" name="TextBox 20"/>
          <p:cNvSpPr txBox="1">
            <a:spLocks noChangeArrowheads="1"/>
          </p:cNvSpPr>
          <p:nvPr/>
        </p:nvSpPr>
        <p:spPr bwMode="auto">
          <a:xfrm>
            <a:off x="2209800" y="2971800"/>
            <a:ext cx="77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</a:rPr>
              <a:t>5.b</a:t>
            </a:r>
          </a:p>
        </p:txBody>
      </p:sp>
      <p:sp>
        <p:nvSpPr>
          <p:cNvPr id="31759" name="TextBox 1"/>
          <p:cNvSpPr txBox="1">
            <a:spLocks noChangeArrowheads="1"/>
          </p:cNvSpPr>
          <p:nvPr/>
        </p:nvSpPr>
        <p:spPr bwMode="auto">
          <a:xfrm>
            <a:off x="6553200" y="12192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Quiz</a:t>
            </a:r>
          </a:p>
        </p:txBody>
      </p:sp>
      <p:sp>
        <p:nvSpPr>
          <p:cNvPr id="31760" name="TextBox 1"/>
          <p:cNvSpPr txBox="1">
            <a:spLocks noChangeArrowheads="1"/>
          </p:cNvSpPr>
          <p:nvPr/>
        </p:nvSpPr>
        <p:spPr bwMode="auto">
          <a:xfrm>
            <a:off x="2209800" y="4221163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4582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en-US" altLang="en-US" sz="2800" b="1" smtClean="0">
                <a:hlinkClick r:id="rId3"/>
              </a:rPr>
              <a:t>What is Pollination</a:t>
            </a:r>
            <a:r>
              <a:rPr lang="en-US" altLang="en-US" sz="2800" b="1" smtClean="0"/>
              <a:t>? </a:t>
            </a:r>
            <a:r>
              <a:rPr lang="en-US" altLang="en-US" sz="2900" smtClean="0"/>
              <a:t/>
            </a:r>
            <a:br>
              <a:rPr lang="en-US" altLang="en-US" sz="2900" smtClean="0"/>
            </a:br>
            <a:r>
              <a:rPr lang="en-US" altLang="en-US" sz="2900" smtClean="0"/>
              <a:t>                        </a:t>
            </a:r>
            <a:br>
              <a:rPr lang="en-US" altLang="en-US" sz="2900" smtClean="0"/>
            </a:br>
            <a:r>
              <a:rPr lang="en-US" altLang="en-US" sz="2900" smtClean="0"/>
              <a:t>  </a:t>
            </a:r>
            <a:r>
              <a:rPr lang="en-US" altLang="en-US" sz="2400" smtClean="0">
                <a:solidFill>
                  <a:schemeClr val="tx1"/>
                </a:solidFill>
              </a:rPr>
              <a:t>Gizmos:</a:t>
            </a:r>
            <a:r>
              <a:rPr lang="en-US" altLang="en-US" sz="2400" b="1" smtClean="0">
                <a:solidFill>
                  <a:schemeClr val="tx1"/>
                </a:solidFill>
              </a:rPr>
              <a:t>  </a:t>
            </a:r>
            <a:r>
              <a:rPr lang="en-US" altLang="en-US" sz="2400" b="1" smtClean="0">
                <a:solidFill>
                  <a:schemeClr val="tx1"/>
                </a:solidFill>
                <a:hlinkClick r:id="rId4" tooltip="View Gizmo Lesson Info"/>
              </a:rPr>
              <a:t>Flower Pollination</a:t>
            </a:r>
            <a:r>
              <a:rPr lang="en-US" altLang="en-US" sz="2400" b="1" smtClean="0">
                <a:solidFill>
                  <a:schemeClr val="tx1"/>
                </a:solidFill>
              </a:rPr>
              <a:t/>
            </a:r>
            <a:br>
              <a:rPr lang="en-US" altLang="en-US" sz="2400" b="1" smtClean="0">
                <a:solidFill>
                  <a:schemeClr val="tx1"/>
                </a:solidFill>
              </a:rPr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b="1" smtClean="0">
              <a:solidFill>
                <a:schemeClr val="tx1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981200"/>
            <a:ext cx="7696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hlinkClick r:id="rId5"/>
              </a:rPr>
              <a:t>Pollination</a:t>
            </a:r>
            <a:r>
              <a:rPr lang="en-US" altLang="en-US" sz="2800" smtClean="0"/>
              <a:t> is the act of transferring pollen grains from the male </a:t>
            </a:r>
            <a:r>
              <a:rPr lang="en-US" altLang="en-US" sz="2800" smtClean="0">
                <a:hlinkClick r:id="rId6" tooltip="Leaves the Forest Service website for Botany Terms web page on the Kellogg Community College Academic Web Server."/>
              </a:rPr>
              <a:t>anther</a:t>
            </a:r>
            <a:r>
              <a:rPr lang="en-US" altLang="en-US" sz="2800" smtClean="0"/>
              <a:t> of the stamen to the female </a:t>
            </a:r>
            <a:r>
              <a:rPr lang="en-US" altLang="en-US" sz="2800" smtClean="0">
                <a:hlinkClick r:id="rId6" tooltip="Leaves the Forest Service website for Botany Terms web page on the Kellogg Community College Academic Web Server."/>
              </a:rPr>
              <a:t>stigma</a:t>
            </a:r>
            <a:r>
              <a:rPr lang="en-US" altLang="en-US" sz="28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Pollen lands on a female pistil, sperm cells move down to the ovary, fertilizing the egg cells.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Fertilization combines DNA.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The result is a seed with a tiny plant inside.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The ovary grows into a fruit to protect the seeds.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           </a:t>
            </a:r>
          </a:p>
        </p:txBody>
      </p:sp>
      <p:pic>
        <p:nvPicPr>
          <p:cNvPr id="37891" name="Picture 5" descr="butterlly pollina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61038"/>
            <a:ext cx="20574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2390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altLang="en-US" sz="4000" b="1" i="1" smtClean="0">
                <a:hlinkClick r:id="rId3"/>
              </a:rPr>
              <a:t>Pollinators</a:t>
            </a:r>
            <a:endParaRPr lang="en-US" altLang="en-US" sz="4000" b="1" i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hlinkClick r:id="rId4"/>
              </a:rPr>
              <a:t>Animals</a:t>
            </a:r>
            <a:r>
              <a:rPr lang="en-US" altLang="en-US" smtClean="0"/>
              <a:t>, </a:t>
            </a:r>
            <a:r>
              <a:rPr lang="en-US" altLang="en-US" smtClean="0">
                <a:hlinkClick r:id="rId5"/>
              </a:rPr>
              <a:t>wind</a:t>
            </a:r>
            <a:r>
              <a:rPr lang="en-US" altLang="en-US" smtClean="0"/>
              <a:t>, and </a:t>
            </a:r>
            <a:r>
              <a:rPr lang="en-US" altLang="en-US" smtClean="0">
                <a:hlinkClick r:id="rId5"/>
              </a:rPr>
              <a:t>water</a:t>
            </a:r>
            <a:r>
              <a:rPr lang="en-US" altLang="en-US" smtClean="0"/>
              <a:t> can all help in the transfer of pollen. </a:t>
            </a:r>
          </a:p>
          <a:p>
            <a:pPr eaLnBrk="1" hangingPunct="1"/>
            <a:r>
              <a:rPr lang="en-US" altLang="en-US" smtClean="0"/>
              <a:t>We call animals or insects that transfer pollen from plant to plant </a:t>
            </a:r>
            <a:r>
              <a:rPr lang="en-US" altLang="en-US" b="1" smtClean="0"/>
              <a:t>"</a:t>
            </a:r>
            <a:r>
              <a:rPr lang="en-US" altLang="en-US" b="1" smtClean="0">
                <a:hlinkClick r:id="rId3"/>
              </a:rPr>
              <a:t>pollinators</a:t>
            </a:r>
            <a:r>
              <a:rPr lang="en-US" altLang="en-US" b="1" smtClean="0"/>
              <a:t> "</a:t>
            </a:r>
            <a:r>
              <a:rPr lang="en-US" altLang="en-US" smtClean="0"/>
              <a:t>. </a:t>
            </a:r>
          </a:p>
          <a:p>
            <a:pPr eaLnBrk="1" hangingPunct="1"/>
            <a:r>
              <a:rPr lang="en-US" altLang="en-US" smtClean="0"/>
              <a:t>The flower type, shape, color, odor, nectar, and structure vary by the type of pollinator that visits them.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9939" name="Picture 5" descr="animal pollinat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1933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monar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1154">
            <a:off x="1447801" y="53340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MCj0436884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4572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228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latin typeface="Arial" charset="0"/>
                <a:ea typeface="+mn-ea"/>
              </a:rPr>
              <a:t>Wind Pollination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4800" dirty="0">
              <a:latin typeface="Arial" charset="0"/>
              <a:ea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92450" y="1524000"/>
            <a:ext cx="5822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Some flowers, such as grasses, do not have brightly colored petals and nectar to attract insects.</a:t>
            </a:r>
          </a:p>
          <a:p>
            <a:pPr eaLnBrk="1" hangingPunct="1"/>
            <a:r>
              <a:rPr lang="en-US" altLang="en-US" sz="2000"/>
              <a:t>     These flowers are pollinated by the wind.</a:t>
            </a:r>
          </a:p>
        </p:txBody>
      </p:sp>
      <p:pic>
        <p:nvPicPr>
          <p:cNvPr id="41988" name="Picture 5" descr="C:\My Documents\My Pictures\gras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8800" y="914400"/>
            <a:ext cx="731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2C6ED0"/>
                </a:solidFill>
                <a:hlinkClick r:id="rId3"/>
              </a:rPr>
              <a:t>Flowering plants use:</a:t>
            </a:r>
            <a:endParaRPr lang="en-US" altLang="en-US" sz="3200">
              <a:solidFill>
                <a:srgbClr val="2C6ED0"/>
              </a:solidFill>
            </a:endParaRPr>
          </a:p>
          <a:p>
            <a:pPr eaLnBrk="1" hangingPunct="1"/>
            <a:endParaRPr lang="en-US" altLang="en-US" sz="3200">
              <a:solidFill>
                <a:srgbClr val="2C6ED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i="1">
                <a:solidFill>
                  <a:srgbClr val="2C6ED0"/>
                </a:solidFill>
              </a:rPr>
              <a:t>the wind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i="1">
                <a:solidFill>
                  <a:srgbClr val="2C6ED0"/>
                </a:solidFill>
              </a:rPr>
              <a:t>insects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i="1">
                <a:solidFill>
                  <a:srgbClr val="2C6ED0"/>
                </a:solidFill>
              </a:rPr>
              <a:t>bats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i="1">
                <a:solidFill>
                  <a:srgbClr val="2C6ED0"/>
                </a:solidFill>
              </a:rPr>
              <a:t>birds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i="1">
                <a:solidFill>
                  <a:srgbClr val="2C6ED0"/>
                </a:solidFill>
              </a:rPr>
              <a:t>mammals </a:t>
            </a:r>
          </a:p>
          <a:p>
            <a:pPr eaLnBrk="1" hangingPunct="1"/>
            <a:endParaRPr lang="en-US" altLang="en-US" sz="3200">
              <a:solidFill>
                <a:srgbClr val="2C6ED0"/>
              </a:solidFill>
            </a:endParaRPr>
          </a:p>
          <a:p>
            <a:pPr eaLnBrk="1" hangingPunct="1"/>
            <a:r>
              <a:rPr lang="en-US" altLang="en-US" sz="3200">
                <a:solidFill>
                  <a:srgbClr val="2C6ED0"/>
                </a:solidFill>
              </a:rPr>
              <a:t>to transfer pollen from the stamen (male) part of the flower to the stigma (female) part of the flower.</a:t>
            </a:r>
          </a:p>
        </p:txBody>
      </p:sp>
      <p:pic>
        <p:nvPicPr>
          <p:cNvPr id="7" name="Picture 8" descr="C:\My Documents\My Pictures\b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572">
            <a:off x="5713413" y="2659063"/>
            <a:ext cx="2692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C:\Users\Mary\AppData\Local\Microsoft\Windows\Temporary Internet Files\Content.IE5\16BBE305\MP90043316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918">
            <a:off x="7067550" y="530225"/>
            <a:ext cx="1520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3886200" y="6423025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Check Point 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What is pollination?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How do flowering plants depend on other living things in order to reproduce?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dirty="0" smtClean="0"/>
              <a:t>Why are young plants like but not identical to their parents?</a:t>
            </a:r>
          </a:p>
          <a:p>
            <a:pPr marL="514350" indent="-514350" eaLnBrk="1" hangingPunct="1"/>
            <a:endParaRPr lang="en-US" altLang="en-US" dirty="0" smtClean="0"/>
          </a:p>
        </p:txBody>
      </p:sp>
      <p:pic>
        <p:nvPicPr>
          <p:cNvPr id="46083" name="Picture 5" descr="j03586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28600"/>
            <a:ext cx="9509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na0038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0828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b="1" smtClean="0">
                <a:hlinkClick r:id="rId3"/>
              </a:rPr>
              <a:t>Gone to Seed 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 </a:t>
            </a:r>
            <a:endParaRPr lang="en-US" altLang="en-US" sz="2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905000"/>
            <a:ext cx="8458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90550" indent="-59055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Three main parts:</a:t>
            </a:r>
          </a:p>
          <a:p>
            <a:pPr marL="590550" indent="-59055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1.  seed coat - a covering with two roles:</a:t>
            </a:r>
          </a:p>
          <a:p>
            <a:pPr marL="590550" indent="-59055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   	- Protects new plant called embyro</a:t>
            </a:r>
          </a:p>
          <a:p>
            <a:pPr marL="590550" indent="-59055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   - Guards stored food called endosperm.</a:t>
            </a:r>
          </a:p>
          <a:p>
            <a:pPr marL="590550" indent="-59055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2.  endosperm – stored food</a:t>
            </a:r>
          </a:p>
          <a:p>
            <a:pPr marL="590550" indent="-59055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3.  embryo – The new plant with structures called seed leaves or cotyledons.</a:t>
            </a:r>
          </a:p>
          <a:p>
            <a:pPr marL="590550" indent="-590550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590550" indent="-590550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marL="590550" indent="-590550" eaLnBrk="1" hangingPunct="1"/>
            <a:endParaRPr lang="en-US" altLang="en-US" smtClean="0"/>
          </a:p>
        </p:txBody>
      </p:sp>
      <p:pic>
        <p:nvPicPr>
          <p:cNvPr id="48131" name="Picture 7" descr="MCj035066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2925" y="228600"/>
            <a:ext cx="76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 descr="MCj035066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8763"/>
            <a:ext cx="8318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9" descr="MCDD01070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1435100"/>
            <a:ext cx="463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1" descr="MCj01227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371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2" descr="MCj0099602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562600"/>
            <a:ext cx="898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7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Observing Seeds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762000" y="1560513"/>
            <a:ext cx="3776663" cy="438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 b="1" smtClean="0"/>
              <a:t>Senses &amp; Hand Lens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Sight  - Looks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Touch - Feels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Hearing – Sounds   when dropped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Odor – Smells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7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 smtClean="0"/>
              <a:t>       </a:t>
            </a:r>
            <a:r>
              <a:rPr lang="en-US" altLang="en-US" sz="2700" b="1" smtClean="0"/>
              <a:t>Qualitative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700" b="1" smtClean="0"/>
              <a:t>        </a:t>
            </a:r>
            <a:r>
              <a:rPr lang="en-US" altLang="en-US" sz="2400" b="1" smtClean="0"/>
              <a:t>Observations</a:t>
            </a:r>
            <a:endParaRPr lang="en-US" altLang="en-US" sz="2700" b="1" smtClean="0"/>
          </a:p>
          <a:p>
            <a:pPr eaLnBrk="1" hangingPunct="1">
              <a:lnSpc>
                <a:spcPct val="90000"/>
              </a:lnSpc>
            </a:pPr>
            <a:endParaRPr lang="en-US" altLang="en-US" sz="2700" b="1" smtClean="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681538" y="1560513"/>
            <a:ext cx="3776662" cy="438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 b="1" smtClean="0"/>
              <a:t>Measurement Tools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Ruler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Tape measure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Balance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Gram mass pieces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 smtClean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 b="1" smtClean="0"/>
              <a:t>     Quantitative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700" b="1" smtClean="0"/>
              <a:t>      </a:t>
            </a:r>
            <a:r>
              <a:rPr lang="en-US" altLang="en-US" sz="2400" b="1" smtClean="0"/>
              <a:t>Observations</a:t>
            </a:r>
            <a:endParaRPr lang="en-US" altLang="en-US" sz="32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 smtClean="0"/>
          </a:p>
          <a:p>
            <a:pPr eaLnBrk="1" hangingPunct="1">
              <a:lnSpc>
                <a:spcPct val="90000"/>
              </a:lnSpc>
            </a:pPr>
            <a:endParaRPr lang="en-US" altLang="en-US" sz="2700" smtClean="0"/>
          </a:p>
          <a:p>
            <a:pPr eaLnBrk="1" hangingPunct="1">
              <a:lnSpc>
                <a:spcPct val="90000"/>
              </a:lnSpc>
            </a:pPr>
            <a:endParaRPr lang="en-US" altLang="en-US" sz="2700" smtClean="0"/>
          </a:p>
        </p:txBody>
      </p:sp>
      <p:pic>
        <p:nvPicPr>
          <p:cNvPr id="50180" name="Picture 5" descr="j0437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3970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MCj029092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054">
            <a:off x="6575425" y="1793875"/>
            <a:ext cx="8540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MCj029046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81300"/>
            <a:ext cx="1066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3810000" y="63246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5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5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  <p:bldP spid="1454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6962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2900" smtClean="0">
                <a:hlinkClick r:id="rId3"/>
              </a:rPr>
              <a:t/>
            </a:r>
            <a:br>
              <a:rPr lang="en-US" altLang="en-US" sz="2900" smtClean="0">
                <a:hlinkClick r:id="rId3"/>
              </a:rPr>
            </a:br>
            <a:r>
              <a:rPr lang="en-US" altLang="en-US" sz="2900" smtClean="0">
                <a:hlinkClick r:id="rId3"/>
              </a:rPr>
              <a:t/>
            </a:r>
            <a:br>
              <a:rPr lang="en-US" altLang="en-US" sz="2900" smtClean="0">
                <a:hlinkClick r:id="rId3"/>
              </a:rPr>
            </a:br>
            <a:r>
              <a:rPr lang="en-US" altLang="en-US" sz="2900" smtClean="0">
                <a:hlinkClick r:id="rId3"/>
              </a:rPr>
              <a:t/>
            </a:r>
            <a:br>
              <a:rPr lang="en-US" altLang="en-US" sz="2900" smtClean="0">
                <a:hlinkClick r:id="rId3"/>
              </a:rPr>
            </a:br>
            <a:r>
              <a:rPr lang="en-US" altLang="en-US" sz="2900" smtClean="0">
                <a:hlinkClick r:id="rId3"/>
              </a:rPr>
              <a:t/>
            </a:r>
            <a:br>
              <a:rPr lang="en-US" altLang="en-US" sz="2900" smtClean="0">
                <a:hlinkClick r:id="rId3"/>
              </a:rPr>
            </a:br>
            <a:r>
              <a:rPr lang="en-US" altLang="en-US" sz="2900" smtClean="0">
                <a:hlinkClick r:id="rId3"/>
              </a:rPr>
              <a:t/>
            </a:r>
            <a:br>
              <a:rPr lang="en-US" altLang="en-US" sz="2900" smtClean="0">
                <a:hlinkClick r:id="rId3"/>
              </a:rPr>
            </a:br>
            <a:r>
              <a:rPr lang="en-US" altLang="en-US" sz="2900" smtClean="0">
                <a:hlinkClick r:id="rId3"/>
              </a:rPr>
              <a:t>Plants Parts</a:t>
            </a:r>
            <a:r>
              <a:rPr lang="en-US" altLang="en-US" sz="2900" smtClean="0"/>
              <a:t/>
            </a:r>
            <a:br>
              <a:rPr lang="en-US" altLang="en-US" sz="2900" smtClean="0"/>
            </a:br>
            <a:endParaRPr lang="en-US" altLang="en-US" sz="1600" smtClean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7171" name="Picture 5" descr="Plant P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848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93725" y="6361113"/>
            <a:ext cx="634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     Word Bank:                   roots 	   stem	   leaf	flower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447800" y="685800"/>
            <a:ext cx="7315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i="1">
                <a:solidFill>
                  <a:srgbClr val="33CC33"/>
                </a:solidFill>
              </a:rPr>
              <a:t>                The Life Cycle of </a:t>
            </a:r>
            <a:r>
              <a:rPr lang="en-US" altLang="en-US" sz="2800" i="1">
                <a:solidFill>
                  <a:srgbClr val="33CC33"/>
                </a:solidFill>
                <a:hlinkClick r:id="rId5"/>
              </a:rPr>
              <a:t>Flowering Plants</a:t>
            </a:r>
            <a:r>
              <a:rPr lang="en-US" altLang="en-US" sz="2800" i="1">
                <a:solidFill>
                  <a:srgbClr val="33CC33"/>
                </a:solidFill>
              </a:rPr>
              <a:t> (</a:t>
            </a:r>
            <a:r>
              <a:rPr lang="en-US" altLang="en-US" sz="2800" i="1">
                <a:solidFill>
                  <a:srgbClr val="33CC33"/>
                </a:solidFill>
                <a:hlinkClick r:id="rId6"/>
              </a:rPr>
              <a:t>Plant Structures and Functions</a:t>
            </a:r>
            <a:r>
              <a:rPr lang="en-US" altLang="en-US" sz="2800" i="1">
                <a:solidFill>
                  <a:srgbClr val="33CC33"/>
                </a:solidFill>
              </a:rPr>
              <a:t>)</a:t>
            </a:r>
          </a:p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hlinkClick r:id="rId3"/>
              </a:rPr>
              <a:t>Observing a Seed</a:t>
            </a:r>
            <a:r>
              <a:rPr lang="en-US" altLang="en-US" sz="3600" smtClean="0">
                <a:hlinkClick r:id="rId3"/>
              </a:rPr>
              <a:t> </a:t>
            </a:r>
            <a:endParaRPr lang="en-US" altLang="en-US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90550" indent="-590550"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AutoNum type="arabicPeriod"/>
            </a:pPr>
            <a:r>
              <a:rPr lang="en-US" altLang="en-US" sz="2700" smtClean="0"/>
              <a:t>Observe the outside of a dry bean seed with a hand lens. Draw it and write down four or more properties including length and width.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AutoNum type="arabicPeriod" startAt="2"/>
            </a:pPr>
            <a:r>
              <a:rPr lang="en-US" altLang="en-US" sz="2700" smtClean="0"/>
              <a:t>Get a wet bean seed to observe. Draw it and write down four or more properties including length and width. 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AutoNum type="arabicPeriod" startAt="2"/>
            </a:pPr>
            <a:r>
              <a:rPr lang="en-US" altLang="en-US" sz="2700" smtClean="0"/>
              <a:t>Why is the wet seed larger?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AutoNum type="arabicPeriod" startAt="2"/>
            </a:pPr>
            <a:r>
              <a:rPr lang="en-US" altLang="en-US" sz="2700" smtClean="0"/>
              <a:t>Split it open and observe its parts.  Draw and label its inside including the seed coat, cotyledon, and embryo. </a:t>
            </a:r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4343400" y="62484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seed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57200"/>
            <a:ext cx="9144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 flipH="1">
            <a:off x="4495800" y="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 Wet Bean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 rot="10800000" flipV="1">
            <a:off x="2895600" y="66087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    Cotyledon or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2057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u="sng"/>
              <a:t>1</a:t>
            </a:r>
            <a:r>
              <a:rPr lang="en-US" altLang="en-US" sz="3200" b="1" u="sng" baseline="30000"/>
              <a:t>st</a:t>
            </a:r>
            <a:r>
              <a:rPr lang="en-US" altLang="en-US" sz="2000" b="1"/>
              <a:t>  Lets make Dry Seed</a:t>
            </a:r>
          </a:p>
          <a:p>
            <a:pPr eaLnBrk="1" hangingPunct="1"/>
            <a:r>
              <a:rPr lang="en-US" altLang="en-US" sz="2000" b="1"/>
              <a:t>Observations: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1800" b="1"/>
              <a:t>Length: 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1800" b="1"/>
              <a:t>Width: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1800" b="1"/>
              <a:t>Mass: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1800" b="1"/>
              <a:t>Color: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1800" b="1"/>
              <a:t>Texture:</a:t>
            </a: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 rot="10800000" flipV="1">
            <a:off x="76200" y="828675"/>
            <a:ext cx="4905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u="sng">
                <a:latin typeface="Comic Sans MS" panose="030F0702030302020204" pitchFamily="66" charset="0"/>
              </a:rPr>
              <a:t>2nd</a:t>
            </a:r>
            <a:r>
              <a:rPr lang="en-US" altLang="en-US" b="1">
                <a:latin typeface="Comic Sans MS" panose="030F0702030302020204" pitchFamily="66" charset="0"/>
              </a:rPr>
              <a:t> Let’s explore … </a:t>
            </a:r>
          </a:p>
        </p:txBody>
      </p:sp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381000" y="6705600"/>
            <a:ext cx="86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u="sng"/>
              <a:t>3rd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9"/>
          <p:cNvSpPr txBox="1">
            <a:spLocks noChangeArrowheads="1"/>
          </p:cNvSpPr>
          <p:nvPr/>
        </p:nvSpPr>
        <p:spPr bwMode="auto">
          <a:xfrm>
            <a:off x="-80963" y="3175"/>
            <a:ext cx="914400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1"/>
              <a:t>How do seeds get dispersed from a plant into the ground?</a:t>
            </a:r>
            <a:endParaRPr lang="en-US" altLang="en-US" sz="4800"/>
          </a:p>
        </p:txBody>
      </p:sp>
      <p:sp>
        <p:nvSpPr>
          <p:cNvPr id="56323" name="Rectangle 1"/>
          <p:cNvSpPr>
            <a:spLocks noChangeArrowheads="1"/>
          </p:cNvSpPr>
          <p:nvPr/>
        </p:nvSpPr>
        <p:spPr bwMode="auto">
          <a:xfrm>
            <a:off x="3092450" y="1524000"/>
            <a:ext cx="582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00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343400" y="1724025"/>
            <a:ext cx="4419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Some seeds are hidden in the ground by animals such as squirrels as a winter store.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Some seeds have hooks on them and cling to fur or clothes</a:t>
            </a:r>
            <a:r>
              <a:rPr lang="en-US" altLang="en-US" sz="1800"/>
              <a:t>.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81500"/>
            <a:ext cx="24860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9"/>
          <p:cNvSpPr txBox="1">
            <a:spLocks noChangeArrowheads="1"/>
          </p:cNvSpPr>
          <p:nvPr/>
        </p:nvSpPr>
        <p:spPr bwMode="auto">
          <a:xfrm>
            <a:off x="-80963" y="3175"/>
            <a:ext cx="9529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/>
              <a:t>How do birds and animals help seed dispersal?</a:t>
            </a:r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3092450" y="1524000"/>
            <a:ext cx="582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000"/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3962400" y="1524000"/>
            <a:ext cx="251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Birds and animals eat the fruits and excrete           the seeds away from the parent plant.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</p:txBody>
      </p:sp>
      <p:pic>
        <p:nvPicPr>
          <p:cNvPr id="6" name="Picture 5" descr="C:\My Documents\My Pictures\parr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647825"/>
            <a:ext cx="28241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en-US" altLang="en-US" sz="3200" b="1" smtClean="0"/>
              <a:t>What are ways Seeds are Carried Away </a:t>
            </a:r>
            <a:r>
              <a:rPr lang="en-US" altLang="en-US" sz="3200" b="1" smtClean="0">
                <a:solidFill>
                  <a:schemeClr val="tx1"/>
                </a:solidFill>
              </a:rPr>
              <a:t>from a Plant?</a:t>
            </a:r>
            <a:br>
              <a:rPr lang="en-US" altLang="en-US" sz="3200" b="1" smtClean="0">
                <a:solidFill>
                  <a:schemeClr val="tx1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3622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/>
              <a:t>Animal-carried </a:t>
            </a:r>
          </a:p>
          <a:p>
            <a:pPr eaLnBrk="1" hangingPunct="1"/>
            <a:r>
              <a:rPr lang="en-US" altLang="en-US" sz="3600" smtClean="0"/>
              <a:t>Animal-consumed</a:t>
            </a:r>
          </a:p>
          <a:p>
            <a:pPr eaLnBrk="1" hangingPunct="1"/>
            <a:r>
              <a:rPr lang="en-US" altLang="en-US" sz="3600" smtClean="0"/>
              <a:t>Water-borne</a:t>
            </a:r>
          </a:p>
          <a:p>
            <a:pPr eaLnBrk="1" hangingPunct="1"/>
            <a:r>
              <a:rPr lang="en-US" altLang="en-US" sz="3600" smtClean="0"/>
              <a:t>Wind-borne</a:t>
            </a:r>
          </a:p>
          <a:p>
            <a:pPr eaLnBrk="1" hangingPunct="1"/>
            <a:r>
              <a:rPr lang="en-US" altLang="en-US" sz="3600" smtClean="0"/>
              <a:t>Propelled</a:t>
            </a:r>
          </a:p>
        </p:txBody>
      </p:sp>
      <p:pic>
        <p:nvPicPr>
          <p:cNvPr id="60419" name="Picture 4" descr="MCj043688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751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 descr="MCj033605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13398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MCj031886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514600"/>
            <a:ext cx="8016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1"/>
          <p:cNvSpPr txBox="1">
            <a:spLocks noChangeArrowheads="1"/>
          </p:cNvSpPr>
          <p:nvPr/>
        </p:nvSpPr>
        <p:spPr bwMode="auto">
          <a:xfrm>
            <a:off x="3886200" y="6248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382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4000" smtClean="0"/>
              <a:t>                             Seed </a:t>
            </a:r>
            <a:r>
              <a:rPr lang="en-US" altLang="en-US" sz="4000" smtClean="0">
                <a:hlinkClick r:id="rId3"/>
              </a:rPr>
              <a:t>Germination</a:t>
            </a:r>
            <a:endParaRPr lang="en-US" altLang="en-US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Water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Oxygen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Proper temperature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Some require proper light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                                             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838200" y="1219200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800" b="1"/>
          </a:p>
          <a:p>
            <a:pPr algn="ctr"/>
            <a:r>
              <a:rPr lang="en-US" altLang="en-US" sz="2800" b="1"/>
              <a:t>What do </a:t>
            </a:r>
            <a:r>
              <a:rPr lang="en-US" altLang="en-US" sz="2800" b="1">
                <a:hlinkClick r:id="rId4"/>
              </a:rPr>
              <a:t>seeds</a:t>
            </a:r>
            <a:r>
              <a:rPr lang="en-US" altLang="en-US" sz="2800" b="1"/>
              <a:t> need to </a:t>
            </a:r>
            <a:r>
              <a:rPr lang="en-US" altLang="en-US" sz="2800" b="1">
                <a:hlinkClick r:id="rId5"/>
              </a:rPr>
              <a:t>sprout</a:t>
            </a:r>
            <a:r>
              <a:rPr lang="en-US" altLang="en-US" sz="2800" b="1"/>
              <a:t>? </a:t>
            </a:r>
          </a:p>
        </p:txBody>
      </p:sp>
      <p:pic>
        <p:nvPicPr>
          <p:cNvPr id="62468" name="Picture 6" descr="MPj043306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30480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Seed </a:t>
            </a:r>
            <a:r>
              <a:rPr lang="en-US" sz="4000" dirty="0">
                <a:ea typeface="+mj-ea"/>
                <a:hlinkClick r:id="rId3"/>
              </a:rPr>
              <a:t>Germination</a:t>
            </a:r>
            <a:endParaRPr lang="en-US" sz="4000" dirty="0">
              <a:ea typeface="+mj-ea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What are the variables that affect germination?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92D950"/>
                </a:solidFill>
                <a:ea typeface="+mn-ea"/>
              </a:rPr>
              <a:t>Water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92D950"/>
                </a:solidFill>
                <a:ea typeface="+mn-ea"/>
              </a:rPr>
              <a:t>Proper temperature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92D950"/>
                </a:solidFill>
                <a:ea typeface="+mn-ea"/>
              </a:rPr>
              <a:t>Some require proper light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92D950"/>
                </a:solidFill>
                <a:ea typeface="+mn-ea"/>
              </a:rPr>
              <a:t>Oxygen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Test your ideas on the Gizmo: Germination.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sz="1800" u="sng" dirty="0" smtClean="0">
                <a:ea typeface="+mn-ea"/>
                <a:hlinkClick r:id="rId4"/>
              </a:rPr>
              <a:t>www.explorelearning.com</a:t>
            </a:r>
            <a:endParaRPr lang="en-US" sz="1800" u="sng" dirty="0" smtClean="0">
              <a:ea typeface="+mn-ea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92D95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olidFill>
                <a:srgbClr val="92D950"/>
              </a:solidFill>
              <a:ea typeface="+mn-ea"/>
            </a:endParaRP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4343400" y="6400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Vascular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Resource: Leveled Reader: The Life of an Oak Tree (Green)</a:t>
            </a:r>
          </a:p>
          <a:p>
            <a:pPr lvl="1"/>
            <a:r>
              <a:rPr lang="en-US" dirty="0" smtClean="0"/>
              <a:t>Roots p.4-5</a:t>
            </a:r>
          </a:p>
          <a:p>
            <a:pPr lvl="1"/>
            <a:r>
              <a:rPr lang="en-US" dirty="0" smtClean="0"/>
              <a:t>Xylem/Phloem p.6-9</a:t>
            </a:r>
          </a:p>
          <a:p>
            <a:pPr lvl="1"/>
            <a:r>
              <a:rPr lang="en-US" dirty="0" smtClean="0"/>
              <a:t>Leaves p. 10-12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32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dirty="0">
                <a:hlinkClick r:id="rId3"/>
              </a:rPr>
              <a:t>Plant Life Cycles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Some plants produce flowers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hlinkClick r:id="rId5"/>
              </a:rPr>
              <a:t>Other plants produce cones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6"/>
          <a:srcRect l="13253" r="13253"/>
          <a:stretch>
            <a:fillRect/>
          </a:stretch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Department of Science</a:t>
            </a:r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/>
          <a:srcRect t="2456" b="24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Comparing Nonflowering Plants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192588" cy="879475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lvl="1"/>
            <a:endParaRPr lang="en-US" dirty="0" smtClean="0"/>
          </a:p>
          <a:p>
            <a:pPr marL="0" lvl="1"/>
            <a:endParaRPr lang="en-US" sz="2400" dirty="0" smtClean="0"/>
          </a:p>
          <a:p>
            <a:pPr marL="0" lvl="1"/>
            <a:endParaRPr lang="en-US" sz="2400" dirty="0"/>
          </a:p>
          <a:p>
            <a:pPr marL="0" lvl="1"/>
            <a:endParaRPr lang="en-US" sz="2400" dirty="0" smtClean="0"/>
          </a:p>
          <a:p>
            <a:pPr marL="0" lvl="1"/>
            <a:endParaRPr lang="en-US" sz="2400" dirty="0"/>
          </a:p>
          <a:p>
            <a:r>
              <a:rPr lang="en-US" dirty="0" smtClean="0">
                <a:hlinkClick r:id="rId3"/>
              </a:rPr>
              <a:t>Moss and ferns </a:t>
            </a:r>
            <a:r>
              <a:rPr lang="en-US" dirty="0" smtClean="0"/>
              <a:t>produce spores.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5190" b="5190"/>
          <a:stretch>
            <a:fillRect/>
          </a:stretch>
        </p:blipFill>
        <p:spPr>
          <a:xfrm>
            <a:off x="304800" y="2174874"/>
            <a:ext cx="4192588" cy="4225925"/>
          </a:xfrm>
          <a:ln>
            <a:solidFill>
              <a:srgbClr val="00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1"/>
            <a:ext cx="4194175" cy="8381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Conifers such as a Pine tree produce cones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270500" cy="365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Department of Science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469" t="3461" r="2006" b="2317"/>
          <a:stretch/>
        </p:blipFill>
        <p:spPr>
          <a:xfrm>
            <a:off x="4648200" y="2133600"/>
            <a:ext cx="4200101" cy="4267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742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What is the role of roots?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Roots are plant structures that hold a plant in place and take in water and nutrients from the soil.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522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4038600" y="63246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What is the role of the stem?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stem is the part of the plant that holds the leaves up to sunlight and moves water, nutrients and food through the plant.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84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4114800" y="65532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What is the role of leaves?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leaf is the plant organ where photosynthesis take place to make food for the plant.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3528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343400" y="6477000"/>
            <a:ext cx="441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 txBox="1">
            <a:spLocks noChangeArrowheads="1"/>
          </p:cNvSpPr>
          <p:nvPr/>
        </p:nvSpPr>
        <p:spPr bwMode="auto">
          <a:xfrm>
            <a:off x="990600" y="228600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/>
              <a:t>         Purpose of a Flower</a:t>
            </a: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6172200" y="2819400"/>
            <a:ext cx="2971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i="1"/>
              <a:t>Are Flowers </a:t>
            </a:r>
          </a:p>
          <a:p>
            <a:pPr eaLnBrk="1" hangingPunct="1"/>
            <a:r>
              <a:rPr lang="en-US" altLang="en-US" sz="4000" i="1"/>
              <a:t>More Than </a:t>
            </a:r>
          </a:p>
          <a:p>
            <a:pPr eaLnBrk="1" hangingPunct="1"/>
            <a:r>
              <a:rPr lang="en-US" altLang="en-US" sz="4000" i="1"/>
              <a:t>Just Pretty?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395538" y="3244850"/>
            <a:ext cx="67246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                                     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609600" y="533400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i="1" smtClean="0"/>
              <a:t>Flower Power</a:t>
            </a:r>
            <a:endParaRPr lang="en-US" altLang="en-US" sz="6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+mn-ea"/>
              </a:rPr>
              <a:t>Essential Question: </a:t>
            </a:r>
            <a:r>
              <a:rPr lang="en-US" dirty="0">
                <a:ea typeface="+mn-ea"/>
              </a:rPr>
              <a:t>What are the parts </a:t>
            </a:r>
            <a:r>
              <a:rPr lang="en-US" dirty="0" smtClean="0">
                <a:ea typeface="+mn-ea"/>
              </a:rPr>
              <a:t>of a </a:t>
            </a:r>
            <a:r>
              <a:rPr lang="en-US" dirty="0">
                <a:ea typeface="+mn-ea"/>
              </a:rPr>
              <a:t>flower </a:t>
            </a:r>
            <a:r>
              <a:rPr lang="en-US" dirty="0" smtClean="0">
                <a:ea typeface="+mn-ea"/>
              </a:rPr>
              <a:t>and </a:t>
            </a:r>
            <a:r>
              <a:rPr lang="en-US" dirty="0">
                <a:ea typeface="+mn-ea"/>
              </a:rPr>
              <a:t>the function of each </a:t>
            </a:r>
            <a:r>
              <a:rPr lang="en-US" dirty="0" smtClean="0">
                <a:ea typeface="+mn-ea"/>
              </a:rPr>
              <a:t>part?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Learning Goals: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</a:t>
            </a:r>
            <a:r>
              <a:rPr lang="en-US" dirty="0">
                <a:ea typeface="+mn-ea"/>
              </a:rPr>
              <a:t>Observe and identify flower </a:t>
            </a:r>
            <a:r>
              <a:rPr lang="en-US" dirty="0" smtClean="0">
                <a:ea typeface="+mn-ea"/>
              </a:rPr>
              <a:t>parts.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ea typeface="+mn-ea"/>
              </a:rPr>
              <a:t>    Recognize the function of a flower,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identifying the processes of reproduction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including </a:t>
            </a:r>
            <a:r>
              <a:rPr lang="en-US" dirty="0">
                <a:ea typeface="+mn-ea"/>
              </a:rPr>
              <a:t>pollination, </a:t>
            </a:r>
            <a:r>
              <a:rPr lang="en-US" dirty="0" smtClean="0">
                <a:ea typeface="+mn-ea"/>
              </a:rPr>
              <a:t>fertilization, </a:t>
            </a:r>
            <a:r>
              <a:rPr lang="en-US" dirty="0">
                <a:ea typeface="+mn-ea"/>
              </a:rPr>
              <a:t>seed </a:t>
            </a:r>
            <a:endParaRPr lang="en-US" dirty="0" smtClean="0">
              <a:ea typeface="+mn-ea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  dispersal</a:t>
            </a:r>
            <a:r>
              <a:rPr lang="en-US" dirty="0">
                <a:ea typeface="+mn-ea"/>
              </a:rPr>
              <a:t>, and </a:t>
            </a:r>
            <a:r>
              <a:rPr lang="en-US" dirty="0" smtClean="0">
                <a:ea typeface="+mn-ea"/>
              </a:rPr>
              <a:t>germination.    </a:t>
            </a:r>
            <a:endParaRPr lang="en-US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400" dirty="0">
                <a:ea typeface="+mn-ea"/>
              </a:rPr>
              <a:t> </a:t>
            </a:r>
            <a:r>
              <a:rPr lang="en-US" sz="1400" dirty="0" smtClean="0">
                <a:ea typeface="+mn-ea"/>
              </a:rPr>
              <a:t>                                                                                            Department of </a:t>
            </a:r>
            <a:r>
              <a:rPr lang="en-US" sz="1200" dirty="0" smtClean="0">
                <a:ea typeface="+mn-ea"/>
              </a:rPr>
              <a:t>Mathematics</a:t>
            </a:r>
            <a:r>
              <a:rPr lang="en-US" sz="1400" dirty="0" smtClean="0">
                <a:ea typeface="+mn-ea"/>
              </a:rPr>
              <a:t> and Science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8"/>
          <p:cNvSpPr>
            <a:spLocks noChangeArrowheads="1"/>
          </p:cNvSpPr>
          <p:nvPr/>
        </p:nvSpPr>
        <p:spPr bwMode="auto">
          <a:xfrm>
            <a:off x="457200" y="1295400"/>
            <a:ext cx="5638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3600"/>
          </a:p>
        </p:txBody>
      </p:sp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1752600" y="20574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000"/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600200" y="911225"/>
            <a:ext cx="7391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B050"/>
                </a:solidFill>
                <a:hlinkClick r:id="rId3"/>
              </a:rPr>
              <a:t>The Parts of a Flower</a:t>
            </a:r>
            <a:endParaRPr lang="en-US" altLang="en-US" sz="4400" b="1">
              <a:solidFill>
                <a:srgbClr val="00B050"/>
              </a:solidFill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371600" y="1798638"/>
            <a:ext cx="7620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/>
              <a:t>What are the three main parts of </a:t>
            </a:r>
          </a:p>
          <a:p>
            <a:pPr eaLnBrk="1" hangingPunct="1"/>
            <a:r>
              <a:rPr lang="en-US" altLang="en-US" sz="3600"/>
              <a:t>flowers?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/>
              <a:t>petals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/>
              <a:t>stamens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600"/>
              <a:t>pistil</a:t>
            </a:r>
          </a:p>
          <a:p>
            <a:pPr eaLnBrk="1" hangingPunct="1"/>
            <a:endParaRPr lang="en-US" altLang="en-US" sz="1800"/>
          </a:p>
        </p:txBody>
      </p:sp>
      <p:pic>
        <p:nvPicPr>
          <p:cNvPr id="21509" name="Picture 8" descr="D:\Websites\TLR v1.3\graphics\powerpoint\flower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219575"/>
            <a:ext cx="2336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810000" y="152400"/>
            <a:ext cx="5181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en-US" altLang="en-US" smtClean="0"/>
              <a:t>The Stamen:</a:t>
            </a:r>
            <a:br>
              <a:rPr lang="en-US" altLang="en-US" smtClean="0"/>
            </a:br>
            <a:r>
              <a:rPr lang="en-US" altLang="en-US" sz="3600" smtClean="0"/>
              <a:t>Male Reproductive Part of  a Flower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835" y="2236349"/>
            <a:ext cx="3810330" cy="352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2205038"/>
            <a:ext cx="36576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568616"/>
                </a:solidFill>
              </a:rPr>
              <a:t>Anther: </a:t>
            </a:r>
          </a:p>
          <a:p>
            <a:pPr eaLnBrk="1" hangingPunct="1"/>
            <a:r>
              <a:rPr lang="en-US" altLang="en-US" sz="3200">
                <a:solidFill>
                  <a:srgbClr val="568616"/>
                </a:solidFill>
              </a:rPr>
              <a:t>pollen grains (sperm cells) grow in the anther.</a:t>
            </a:r>
          </a:p>
          <a:p>
            <a:pPr eaLnBrk="1" hangingPunct="1"/>
            <a:endParaRPr lang="en-US" altLang="en-US" sz="3200">
              <a:solidFill>
                <a:srgbClr val="568616"/>
              </a:solidFill>
            </a:endParaRPr>
          </a:p>
          <a:p>
            <a:pPr eaLnBrk="1" hangingPunct="1"/>
            <a:r>
              <a:rPr lang="en-US" altLang="en-US" sz="3200">
                <a:solidFill>
                  <a:srgbClr val="568616"/>
                </a:solidFill>
              </a:rPr>
              <a:t>Filament:</a:t>
            </a:r>
          </a:p>
          <a:p>
            <a:pPr eaLnBrk="1" hangingPunct="1"/>
            <a:r>
              <a:rPr lang="en-US" altLang="en-US" sz="3200">
                <a:solidFill>
                  <a:srgbClr val="568616"/>
                </a:solidFill>
              </a:rPr>
              <a:t>holds the anther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006600" y="2590800"/>
            <a:ext cx="3251200" cy="696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90800" y="3810000"/>
            <a:ext cx="2667000" cy="1128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4559300" y="6477000"/>
            <a:ext cx="443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Department of Mathematics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1392</Words>
  <Application>Microsoft Office PowerPoint</Application>
  <PresentationFormat>On-screen Show (4:3)</PresentationFormat>
  <Paragraphs>307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Comic Sans MS</vt:lpstr>
      <vt:lpstr>Wingdings</vt:lpstr>
      <vt:lpstr>Office Theme</vt:lpstr>
      <vt:lpstr>Plant Life Cycle, Reproduction, and Structures SUPPLEMENTAL RESOURCES</vt:lpstr>
      <vt:lpstr>     Plants Parts </vt:lpstr>
      <vt:lpstr>What is the role of roots? </vt:lpstr>
      <vt:lpstr>What is the role of the stem?</vt:lpstr>
      <vt:lpstr>What is the role of leaves?</vt:lpstr>
      <vt:lpstr>PowerPoint Presentation</vt:lpstr>
      <vt:lpstr>Flower Power</vt:lpstr>
      <vt:lpstr>PowerPoint Presentation</vt:lpstr>
      <vt:lpstr>The Stamen: Male Reproductive Part of  a Flower</vt:lpstr>
      <vt:lpstr>The Pistil: Female Reproductive  Parts of a Flower</vt:lpstr>
      <vt:lpstr>PowerPoint Presentation</vt:lpstr>
      <vt:lpstr>           Parts of a Flower</vt:lpstr>
      <vt:lpstr>What is Pollination?                             Gizmos:  Flower Pollination  </vt:lpstr>
      <vt:lpstr>Pollinators</vt:lpstr>
      <vt:lpstr>PowerPoint Presentation</vt:lpstr>
      <vt:lpstr>PowerPoint Presentation</vt:lpstr>
      <vt:lpstr> Check Point  </vt:lpstr>
      <vt:lpstr>  Gone to Seed   </vt:lpstr>
      <vt:lpstr> Observing Seeds</vt:lpstr>
      <vt:lpstr>Observing a Seed </vt:lpstr>
      <vt:lpstr>PowerPoint Presentation</vt:lpstr>
      <vt:lpstr>PowerPoint Presentation</vt:lpstr>
      <vt:lpstr>PowerPoint Presentation</vt:lpstr>
      <vt:lpstr> What are ways Seeds are Carried Away from a Plant?  </vt:lpstr>
      <vt:lpstr>                             Seed Germination</vt:lpstr>
      <vt:lpstr>Seed Germination</vt:lpstr>
      <vt:lpstr>Parts of a Vascular Plant</vt:lpstr>
      <vt:lpstr>Comparing Plant Life Cycles</vt:lpstr>
      <vt:lpstr>Comparing Nonflowering Plants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Albelo, Marilyn</dc:creator>
  <cp:keywords>Mary Tweedy</cp:keywords>
  <cp:lastModifiedBy>Katy Twist</cp:lastModifiedBy>
  <cp:revision>101</cp:revision>
  <dcterms:created xsi:type="dcterms:W3CDTF">2012-04-25T14:23:48Z</dcterms:created>
  <dcterms:modified xsi:type="dcterms:W3CDTF">2017-03-13T01:21:59Z</dcterms:modified>
</cp:coreProperties>
</file>