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8" r:id="rId3"/>
    <p:sldId id="259" r:id="rId4"/>
    <p:sldId id="260" r:id="rId5"/>
    <p:sldId id="262" r:id="rId6"/>
    <p:sldId id="263" r:id="rId7"/>
    <p:sldId id="264" r:id="rId8"/>
    <p:sldId id="261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1" d="100"/>
          <a:sy n="81" d="100"/>
        </p:scale>
        <p:origin x="5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A4AD77-FC26-4D13-9A2C-9E8A730955C1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AAC74-0F7E-44E6-8B2E-09E83C84B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509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sdomain.org/asset/ess05_int_mineralenv/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atchknowlearn.org/Video.aspx?VideoID=51659&amp;CategoryID=2427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://www.theimage.com/mineral/minerals1.html" TargetMode="External"/><Relationship Id="rId5" Type="http://schemas.openxmlformats.org/officeDocument/2006/relationships/hyperlink" Target="http://glencoe.mcgraw-hill.com/sites/dl/free/0078778026/164213/00044674.html" TargetMode="External"/><Relationship Id="rId4" Type="http://schemas.openxmlformats.org/officeDocument/2006/relationships/hyperlink" Target="http://library.thinkquest.org/J002289/index.html" TargetMode="Externa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b="1" dirty="0" smtClean="0"/>
              <a:t>Engage -  Display some minerals and say:  </a:t>
            </a:r>
            <a:r>
              <a:rPr lang="en-US" dirty="0" smtClean="0"/>
              <a:t>You wake up in the morning and turn on a light.  You wash your face, brush your teeth, and get dressed.  You turn on the TV and eat breakfast – a bowl of cereal, a glass of juice, or maybe toast and an egg.  You gather your book bag and head out the door—ready to start the day.  And almost everything you</a:t>
            </a:r>
            <a:r>
              <a:rPr lang="ja-JP" altLang="en-US" smtClean="0"/>
              <a:t>’</a:t>
            </a:r>
            <a:r>
              <a:rPr lang="en-US" altLang="ja-JP" dirty="0" err="1" smtClean="0"/>
              <a:t>ve</a:t>
            </a:r>
            <a:r>
              <a:rPr lang="en-US" altLang="ja-JP" dirty="0" smtClean="0"/>
              <a:t> done so far– and everything you</a:t>
            </a:r>
            <a:r>
              <a:rPr lang="ja-JP" altLang="en-US" smtClean="0"/>
              <a:t>’</a:t>
            </a:r>
            <a:r>
              <a:rPr lang="en-US" altLang="ja-JP" dirty="0" err="1" smtClean="0"/>
              <a:t>ll</a:t>
            </a:r>
            <a:r>
              <a:rPr lang="en-US" altLang="ja-JP" dirty="0" smtClean="0"/>
              <a:t> do for the rest of the day—would be impossible without minerals.  Click on hyperlink:  </a:t>
            </a:r>
            <a:r>
              <a:rPr lang="en-US" altLang="ja-JP" b="1" dirty="0" smtClean="0">
                <a:solidFill>
                  <a:srgbClr val="984807"/>
                </a:solidFill>
                <a:hlinkClick r:id="rId3"/>
              </a:rPr>
              <a:t>Minerals and You</a:t>
            </a:r>
            <a:r>
              <a:rPr lang="en-US" altLang="ja-JP" b="1" dirty="0" smtClean="0">
                <a:solidFill>
                  <a:srgbClr val="984807"/>
                </a:solidFill>
              </a:rPr>
              <a:t> </a:t>
            </a:r>
            <a:r>
              <a:rPr lang="en-US" altLang="ja-JP" dirty="0" smtClean="0">
                <a:solidFill>
                  <a:srgbClr val="984807"/>
                </a:solidFill>
              </a:rPr>
              <a:t>and or s</a:t>
            </a:r>
            <a:r>
              <a:rPr lang="en-US" altLang="ja-JP" dirty="0" smtClean="0"/>
              <a:t>ee optional handout:  </a:t>
            </a:r>
            <a:r>
              <a:rPr lang="en-US" altLang="ja-JP" i="1" dirty="0" smtClean="0"/>
              <a:t>The Importance of Minerals in our Lives </a:t>
            </a:r>
            <a:r>
              <a:rPr lang="en-US" altLang="ja-JP" dirty="0" smtClean="0"/>
              <a:t>for more information. Ask:   What are some minerals that touch your lives?  Students record responses in their notebook/journal. Ask so what are minerals? That</a:t>
            </a:r>
            <a:r>
              <a:rPr lang="ja-JP" altLang="en-US" smtClean="0"/>
              <a:t>’</a:t>
            </a:r>
            <a:r>
              <a:rPr lang="en-US" altLang="ja-JP" dirty="0" smtClean="0"/>
              <a:t>s right:  solid material made from nature that</a:t>
            </a:r>
            <a:r>
              <a:rPr lang="ja-JP" altLang="en-US" smtClean="0"/>
              <a:t>’</a:t>
            </a:r>
            <a:r>
              <a:rPr lang="en-US" altLang="ja-JP" dirty="0" smtClean="0"/>
              <a:t>s neither plant or animal--not a living thing is a mineral or  made from minerals.  Students write in their or notebook.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/>
              <a:t>Let</a:t>
            </a:r>
            <a:r>
              <a:rPr lang="ja-JP" altLang="en-US" smtClean="0"/>
              <a:t>’</a:t>
            </a:r>
            <a:r>
              <a:rPr lang="en-US" altLang="ja-JP" dirty="0" smtClean="0"/>
              <a:t>s  look at some mineral resources to see what else we can learn. Go to the next slide.</a:t>
            </a:r>
            <a:endParaRPr lang="en-US" dirty="0" smtClean="0"/>
          </a:p>
        </p:txBody>
      </p:sp>
      <p:sp>
        <p:nvSpPr>
          <p:cNvPr id="839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F5C7272-F85E-4EF8-BE9C-2A5970FDFBD5}" type="slidenum">
              <a:rPr lang="en-US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290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Explain:  See  the Minerals’ Station teacher edition for additional information.</a:t>
            </a:r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B2AD89A-6C64-4552-8F27-EC78348A40E3}" type="slidenum">
              <a:rPr lang="en-US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04230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b="1" smtClean="0"/>
              <a:t>Explore and Explain:   </a:t>
            </a:r>
            <a:r>
              <a:rPr lang="en-US" smtClean="0"/>
              <a:t>See  the Minerals’ Station teacher edition for additional information.Show samples of minerals.  Ask students, what are minerals?(previous slide) Listen to ideas. Have students watch the video that is hyperlinked (</a:t>
            </a:r>
            <a:r>
              <a:rPr lang="en-US" smtClean="0">
                <a:latin typeface="Arial" charset="0"/>
                <a:cs typeface="Arial" charset="0"/>
                <a:hlinkClick r:id="rId3"/>
              </a:rPr>
              <a:t>What is a Mineral?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en-US" smtClean="0"/>
              <a:t>) and also  look at SF textbook p. 282 and find the definition.  Have a volunteer read it.  A mineral is defined as a naturally occurring solid that has regular arrangement of particles in it. What does this mean?   Let</a:t>
            </a:r>
            <a:r>
              <a:rPr lang="en-US" altLang="en-US" smtClean="0"/>
              <a:t>’</a:t>
            </a:r>
            <a:r>
              <a:rPr lang="en-US" smtClean="0"/>
              <a:t>s find out what information is given on the online site at: </a:t>
            </a:r>
            <a:r>
              <a:rPr lang="en-US" b="1" u="sng" smtClean="0">
                <a:hlinkClick r:id="rId4"/>
              </a:rPr>
              <a:t>http://library.thinkquest.org/J002289/index.html</a:t>
            </a:r>
            <a:r>
              <a:rPr lang="en-US" b="1" smtClean="0"/>
              <a:t> </a:t>
            </a:r>
            <a:r>
              <a:rPr lang="en-US" smtClean="0"/>
              <a:t>Go to the Table of Contents, select </a:t>
            </a:r>
            <a:r>
              <a:rPr lang="en-US" i="1" smtClean="0"/>
              <a:t>What is a Mineral?</a:t>
            </a:r>
            <a:r>
              <a:rPr lang="en-US" smtClean="0"/>
              <a:t> Click Go.  Review the site with students and have them define mineral in their journals.   If available, read ScienceSaurus handbook pp. 160-163 to learn how scientists define minerals. Student take notes and define a mineral. </a:t>
            </a:r>
            <a:r>
              <a:rPr lang="en-US" smtClean="0">
                <a:latin typeface="Arial" charset="0"/>
                <a:cs typeface="Arial" charset="0"/>
              </a:rPr>
              <a:t>Then ask students to give you properties that all minerals have.  You can also have students read  </a:t>
            </a:r>
            <a:r>
              <a:rPr lang="en-US" smtClean="0"/>
              <a:t>in their SF gr. 5 book pp. 282-283, lesson 5: How are minerals identified?  (If you have Discovery click on </a:t>
            </a:r>
            <a:r>
              <a:rPr lang="en-US" smtClean="0">
                <a:latin typeface="Comic Sans MS" pitchFamily="66" charset="0"/>
              </a:rPr>
              <a:t>A material that has its own set of properties and/or  play </a:t>
            </a:r>
            <a:r>
              <a:rPr lang="en-US" smtClean="0">
                <a:latin typeface="Arial" charset="0"/>
                <a:cs typeface="Arial" charset="0"/>
                <a:hlinkClick r:id="rId5"/>
              </a:rPr>
              <a:t>How are minerals identified?</a:t>
            </a:r>
            <a:r>
              <a:rPr lang="en-US" smtClean="0">
                <a:latin typeface="Arial" charset="0"/>
                <a:cs typeface="Arial" charset="0"/>
              </a:rPr>
              <a:t> </a:t>
            </a:r>
            <a:r>
              <a:rPr lang="en-US" sz="1600" smtClean="0">
                <a:latin typeface="Arial" charset="0"/>
                <a:cs typeface="Arial" charset="0"/>
              </a:rPr>
              <a:t>(free BrainPop)</a:t>
            </a:r>
            <a:r>
              <a:rPr lang="en-US" sz="1800" smtClean="0">
                <a:latin typeface="Comic Sans MS" pitchFamily="66" charset="0"/>
              </a:rPr>
              <a:t>.  Then </a:t>
            </a:r>
            <a:r>
              <a:rPr lang="en-US" smtClean="0"/>
              <a:t>ask what are the properties that scientists use to identify one mineral from another? </a:t>
            </a:r>
          </a:p>
          <a:p>
            <a:pPr eaLnBrk="1" hangingPunct="1"/>
            <a:r>
              <a:rPr lang="en-US" smtClean="0"/>
              <a:t>Have students list them in their notebook.  (</a:t>
            </a:r>
            <a:r>
              <a:rPr lang="en-US" smtClean="0">
                <a:latin typeface="Comic Sans MS" pitchFamily="66" charset="0"/>
              </a:rPr>
              <a:t>color, streak color, hardness, luster, cleavage)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  optional:  view </a:t>
            </a:r>
            <a:r>
              <a:rPr lang="en-US" b="1" smtClean="0">
                <a:latin typeface="Comic Sans MS" pitchFamily="66" charset="0"/>
                <a:hlinkClick r:id="rId6"/>
              </a:rPr>
              <a:t>Minerals by Name</a:t>
            </a:r>
          </a:p>
          <a:p>
            <a:pPr eaLnBrk="1" hangingPunct="1">
              <a:spcBef>
                <a:spcPct val="0"/>
              </a:spcBef>
            </a:pPr>
            <a:endParaRPr lang="en-US" smtClean="0"/>
          </a:p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B7347E8-C2ED-45C2-8ACD-383F541ADD30}" type="slidenum">
              <a:rPr lang="en-US">
                <a:cs typeface="Arial" charset="0"/>
              </a:rPr>
              <a:pPr/>
              <a:t>3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74953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Explore:  See  the Minerals’ Station teacher edition for additional information.  Ahead of time set up Minerals Station cards and find minerals needed for each station and any other resources per station.  </a:t>
            </a:r>
          </a:p>
        </p:txBody>
      </p:sp>
      <p:sp>
        <p:nvSpPr>
          <p:cNvPr id="880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EC14B96-1FE9-464F-979F-22F7232F9937}" type="slidenum">
              <a:rPr lang="en-US">
                <a:cs typeface="Arial" charset="0"/>
              </a:rPr>
              <a:pPr/>
              <a:t>8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082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Evaluate:  Students match up the use of a vocabulary word with the sentence that uses it correctly.</a:t>
            </a:r>
          </a:p>
        </p:txBody>
      </p:sp>
      <p:sp>
        <p:nvSpPr>
          <p:cNvPr id="972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7B8A28E-8677-4B0A-B200-BB9587BF7998}" type="slidenum">
              <a:rPr lang="en-US">
                <a:cs typeface="Arial" charset="0"/>
              </a:rPr>
              <a:pPr/>
              <a:t>9</a:t>
            </a:fld>
            <a:endParaRPr lang="en-US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17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89333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6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698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0635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177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62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14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49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221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20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831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234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5440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186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51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8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62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78B44D8-7621-4023-8BC0-4FDFF214FC86}" type="datetimeFigureOut">
              <a:rPr lang="en-US" smtClean="0"/>
              <a:t>1/16/2017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ED5044D-19FD-4CDE-94DE-075CC0BA1D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64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teachersdomain.org/asset/ess05_int_mineralenv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hyperlink" Target="http://player.discoveryeducation.com/?blnPreviewOnly=1&amp;guidAssetId=15519ece-a090-4622-a86d-434168106b71" TargetMode="External"/><Relationship Id="rId9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hyperlink" Target="http://www.watchknowlearn.org/Video.aspx?VideoID=51659&amp;CategoryID=2427" TargetMode="External"/><Relationship Id="rId7" Type="http://schemas.openxmlformats.org/officeDocument/2006/relationships/hyperlink" Target="http://www.theimage.com/mineral/minerals1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lencoe.mcgraw-hill.com/sites/dl/free/0078778026/164213/00044674.html" TargetMode="External"/><Relationship Id="rId5" Type="http://schemas.openxmlformats.org/officeDocument/2006/relationships/hyperlink" Target="http://player.discoveryeducation.com/index.cfm?guidAssetId=D5D11722-E66B-4AD5-B132-A4502F021773" TargetMode="External"/><Relationship Id="rId4" Type="http://schemas.openxmlformats.org/officeDocument/2006/relationships/hyperlink" Target="http://library.thinkquest.org/J002289/index.html" TargetMode="External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  <a:hlinkClick r:id="rId3"/>
              </a:rPr>
              <a:t>Minerals and You</a:t>
            </a:r>
            <a:endParaRPr lang="en-US" b="1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54088" y="1600200"/>
            <a:ext cx="8088312" cy="4583113"/>
          </a:xfrm>
        </p:spPr>
        <p:txBody>
          <a:bodyPr>
            <a:normAutofit/>
          </a:bodyPr>
          <a:lstStyle/>
          <a:p>
            <a:pPr marL="273050">
              <a:buFontTx/>
              <a:buNone/>
            </a:pPr>
            <a:r>
              <a:rPr lang="en-US" smtClean="0"/>
              <a:t>   Every solid material made from nature that</a:t>
            </a:r>
            <a:r>
              <a:rPr lang="ja-JP" altLang="en-US" smtClean="0"/>
              <a:t>’</a:t>
            </a:r>
            <a:r>
              <a:rPr lang="en-US" altLang="ja-JP" smtClean="0"/>
              <a:t>s neither plant or animal--not a living thing is a mineral or  made from minerals. Minerals touch our lives in hundreds of ways  each day.  Life as we know it would not exist without them. </a:t>
            </a:r>
          </a:p>
          <a:p>
            <a:pPr marL="273050" algn="ctr">
              <a:buFontTx/>
              <a:buNone/>
            </a:pPr>
            <a:r>
              <a:rPr lang="en-US" smtClean="0"/>
              <a:t>What are some minerals that touch your lives?</a:t>
            </a:r>
          </a:p>
          <a:p>
            <a:pPr marL="273050" algn="ctr">
              <a:buFontTx/>
              <a:buNone/>
            </a:pPr>
            <a:endParaRPr lang="en-US" smtClean="0"/>
          </a:p>
          <a:p>
            <a:pPr marL="273050">
              <a:buFontTx/>
              <a:buNone/>
            </a:pPr>
            <a:r>
              <a:rPr lang="en-US" smtClean="0">
                <a:hlinkClick r:id="rId4"/>
              </a:rPr>
              <a:t>  What are minerals?</a:t>
            </a:r>
            <a:r>
              <a:rPr lang="en-US" smtClean="0"/>
              <a:t> </a:t>
            </a:r>
            <a:r>
              <a:rPr lang="en-US" sz="2000" smtClean="0"/>
              <a:t>(Discovery)</a:t>
            </a:r>
          </a:p>
          <a:p>
            <a:pPr marL="273050">
              <a:buFontTx/>
              <a:buNone/>
            </a:pPr>
            <a:r>
              <a:rPr lang="en-US" smtClean="0"/>
              <a:t>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581400" cy="457200"/>
          </a:xfrm>
        </p:spPr>
        <p:txBody>
          <a:bodyPr/>
          <a:lstStyle/>
          <a:p>
            <a:pPr>
              <a:defRPr/>
            </a:pPr>
            <a:r>
              <a:rPr lang="en-US"/>
              <a:t>Department of Mathematics and Science</a:t>
            </a:r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69225" y="114300"/>
            <a:ext cx="13747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31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338" y="5334000"/>
            <a:ext cx="736600" cy="1366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318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84150" y="2667000"/>
            <a:ext cx="75088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3319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239000" y="5583238"/>
            <a:ext cx="1454150" cy="1122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5368" name="Picture 11" descr="C:\Program Files\Microsoft Office\MEDIA\CAGCAT10\j0205582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9525" y="361950"/>
            <a:ext cx="1776413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12" descr="C:\Documents and Settings\096512\Local Settings\Temporary Internet Files\Content.IE5\Z2AGMW8U\MC900441332[1].pn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 rot="-1745449">
            <a:off x="2027238" y="423863"/>
            <a:ext cx="679450" cy="67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762000"/>
          </a:xfrm>
        </p:spPr>
        <p:txBody>
          <a:bodyPr>
            <a:normAutofit fontScale="90000"/>
          </a:bodyPr>
          <a:lstStyle/>
          <a:p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/>
              <a:t/>
            </a:r>
            <a:br>
              <a:rPr lang="en-US" sz="4000" smtClean="0"/>
            </a:br>
            <a:r>
              <a:rPr lang="en-US" sz="4000" smtClean="0">
                <a:solidFill>
                  <a:srgbClr val="FF0000"/>
                </a:solidFill>
              </a:rPr>
              <a:t> </a:t>
            </a:r>
            <a:r>
              <a:rPr lang="en-US" sz="4000" smtClean="0"/>
              <a:t>What are the Five Characteristics</a:t>
            </a:r>
            <a:br>
              <a:rPr lang="en-US" sz="4000" smtClean="0"/>
            </a:br>
            <a:r>
              <a:rPr lang="en-US" sz="4000" smtClean="0"/>
              <a:t> That Minerals Share?</a:t>
            </a:r>
            <a:br>
              <a:rPr lang="en-US" sz="4000" smtClean="0"/>
            </a:br>
            <a:r>
              <a:rPr lang="en-US" sz="4000" smtClean="0"/>
              <a:t>    </a:t>
            </a:r>
            <a:r>
              <a:rPr lang="en-US" sz="3200" smtClean="0"/>
              <a:t>To help you remember try this mnemonic device: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142999"/>
            <a:ext cx="1371600" cy="5296469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b="1" dirty="0" smtClean="0"/>
              <a:t>N</a:t>
            </a:r>
          </a:p>
          <a:p>
            <a:pPr marL="0" indent="0">
              <a:buFontTx/>
              <a:buNone/>
            </a:pPr>
            <a:r>
              <a:rPr lang="en-US" b="1" dirty="0" smtClean="0"/>
              <a:t>I</a:t>
            </a:r>
          </a:p>
          <a:p>
            <a:pPr marL="0" indent="0">
              <a:buFontTx/>
              <a:buNone/>
            </a:pPr>
            <a:r>
              <a:rPr lang="en-US" b="1" dirty="0" smtClean="0"/>
              <a:t>C</a:t>
            </a:r>
            <a:endParaRPr lang="en-US" sz="1000" b="1" dirty="0" smtClean="0"/>
          </a:p>
          <a:p>
            <a:pPr marL="0" indent="0">
              <a:buFontTx/>
              <a:buNone/>
            </a:pPr>
            <a:endParaRPr lang="en-US" b="1" dirty="0" smtClean="0"/>
          </a:p>
          <a:p>
            <a:pPr marL="0" indent="0">
              <a:buFontTx/>
              <a:buNone/>
            </a:pPr>
            <a:endParaRPr lang="en-US" b="1" dirty="0" smtClean="0"/>
          </a:p>
          <a:p>
            <a:pPr marL="0" indent="0">
              <a:lnSpc>
                <a:spcPct val="50000"/>
              </a:lnSpc>
              <a:buFontTx/>
              <a:buNone/>
            </a:pPr>
            <a:r>
              <a:rPr lang="en-US" b="1" dirty="0" smtClean="0"/>
              <a:t>S</a:t>
            </a:r>
          </a:p>
          <a:p>
            <a:pPr marL="0" indent="0">
              <a:lnSpc>
                <a:spcPct val="50000"/>
              </a:lnSpc>
              <a:buFontTx/>
              <a:buNone/>
            </a:pPr>
            <a:endParaRPr lang="en-US" b="1" dirty="0" smtClean="0"/>
          </a:p>
          <a:p>
            <a:pPr marL="0" indent="0">
              <a:lnSpc>
                <a:spcPct val="50000"/>
              </a:lnSpc>
              <a:buFontTx/>
              <a:buNone/>
            </a:pPr>
            <a:r>
              <a:rPr lang="en-US" b="1" dirty="0" smtClean="0"/>
              <a:t>D</a:t>
            </a:r>
            <a:r>
              <a:rPr lang="en-US" dirty="0" smtClean="0"/>
              <a:t>iner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57400" y="2057400"/>
            <a:ext cx="7086600" cy="4114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-   </a:t>
            </a:r>
            <a:r>
              <a:rPr lang="en-US" b="1" smtClean="0"/>
              <a:t>N</a:t>
            </a:r>
            <a:r>
              <a:rPr lang="en-US" smtClean="0"/>
              <a:t>aturally Occurring – Not made by humans</a:t>
            </a:r>
          </a:p>
          <a:p>
            <a:pPr marL="0" indent="0">
              <a:buFontTx/>
              <a:buNone/>
            </a:pPr>
            <a:r>
              <a:rPr lang="en-US" smtClean="0"/>
              <a:t>-   </a:t>
            </a:r>
            <a:r>
              <a:rPr lang="en-US" b="1" smtClean="0"/>
              <a:t>I</a:t>
            </a:r>
            <a:r>
              <a:rPr lang="en-US" smtClean="0"/>
              <a:t>norganic –  Was never alive</a:t>
            </a:r>
          </a:p>
          <a:p>
            <a:pPr marL="0" indent="0">
              <a:lnSpc>
                <a:spcPct val="80000"/>
              </a:lnSpc>
              <a:spcBef>
                <a:spcPts val="1175"/>
              </a:spcBef>
              <a:buFontTx/>
              <a:buNone/>
            </a:pPr>
            <a:r>
              <a:rPr lang="en-US" b="1" smtClean="0"/>
              <a:t>-   C</a:t>
            </a:r>
            <a:r>
              <a:rPr lang="en-US" smtClean="0"/>
              <a:t>rystalline  (crystals) –  </a:t>
            </a:r>
            <a:r>
              <a:rPr lang="en-US" sz="2400" smtClean="0"/>
              <a:t>The atoms form a</a:t>
            </a:r>
          </a:p>
          <a:p>
            <a:pPr marL="0" indent="0">
              <a:lnSpc>
                <a:spcPct val="70000"/>
              </a:lnSpc>
              <a:spcBef>
                <a:spcPts val="1175"/>
              </a:spcBef>
              <a:buFontTx/>
              <a:buNone/>
            </a:pPr>
            <a:r>
              <a:rPr lang="en-US" sz="2400" smtClean="0"/>
              <a:t>      pattern and repeat themselves in all directions.</a:t>
            </a:r>
          </a:p>
          <a:p>
            <a:pPr marL="0" indent="0">
              <a:lnSpc>
                <a:spcPct val="70000"/>
              </a:lnSpc>
              <a:buFontTx/>
              <a:buNone/>
            </a:pPr>
            <a:r>
              <a:rPr lang="en-US" smtClean="0"/>
              <a:t>-   Solid</a:t>
            </a:r>
          </a:p>
          <a:p>
            <a:pPr marL="0" indent="0">
              <a:lnSpc>
                <a:spcPct val="110000"/>
              </a:lnSpc>
              <a:buFontTx/>
              <a:buChar char="-"/>
            </a:pPr>
            <a:r>
              <a:rPr lang="en-US" smtClean="0"/>
              <a:t>Definite Chemical Composition – Example:</a:t>
            </a:r>
          </a:p>
          <a:p>
            <a:pPr marL="0" indent="0">
              <a:buFontTx/>
              <a:buNone/>
            </a:pPr>
            <a:r>
              <a:rPr lang="en-US" smtClean="0"/>
              <a:t>      Salt aka halite has a chemical composition </a:t>
            </a:r>
          </a:p>
          <a:p>
            <a:pPr marL="0" indent="0">
              <a:buFontTx/>
              <a:buNone/>
            </a:pPr>
            <a:r>
              <a:rPr lang="en-US" smtClean="0"/>
              <a:t>       of NaCl throughout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Department of Mathematics and Science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752600" y="136525"/>
            <a:ext cx="7086600" cy="701675"/>
          </a:xfrm>
        </p:spPr>
        <p:txBody>
          <a:bodyPr>
            <a:normAutofit/>
          </a:bodyPr>
          <a:lstStyle/>
          <a:p>
            <a:pPr algn="l" eaLnBrk="1" hangingPunct="1"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ea typeface="+mj-ea"/>
                <a:cs typeface="Arial" charset="0"/>
                <a:hlinkClick r:id="rId3"/>
              </a:rPr>
              <a:t>What is a Mineral?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854122" y="1447800"/>
            <a:ext cx="83058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16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2000" b="1" u="sng" dirty="0" smtClean="0">
                <a:hlinkClick r:id="rId4"/>
              </a:rPr>
              <a:t>http://library.thinkquest.org/J002289/index.html</a:t>
            </a:r>
            <a:endParaRPr lang="en-US" sz="2000" dirty="0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en-US" sz="2000" dirty="0" smtClean="0"/>
              <a:t>A mineral is a </a:t>
            </a:r>
            <a:r>
              <a:rPr lang="en-US" sz="2000" b="1" u="sng" dirty="0" smtClean="0"/>
              <a:t>N</a:t>
            </a:r>
            <a:r>
              <a:rPr lang="en-US" sz="2000" dirty="0" smtClean="0"/>
              <a:t>atural, </a:t>
            </a:r>
            <a:r>
              <a:rPr lang="en-US" sz="2000" b="1" u="sng" dirty="0" smtClean="0"/>
              <a:t>I</a:t>
            </a:r>
            <a:r>
              <a:rPr lang="en-US" sz="2000" dirty="0" smtClean="0"/>
              <a:t>norganic (nonliving), </a:t>
            </a:r>
            <a:r>
              <a:rPr lang="en-US" sz="2000" b="1" u="sng" dirty="0" smtClean="0"/>
              <a:t>C</a:t>
            </a:r>
            <a:r>
              <a:rPr lang="en-US" sz="2000" dirty="0" smtClean="0"/>
              <a:t>rystalline (crystal pattern), </a:t>
            </a:r>
            <a:r>
              <a:rPr lang="en-US" sz="2000" b="1" u="sng" dirty="0" smtClean="0"/>
              <a:t>S</a:t>
            </a:r>
            <a:r>
              <a:rPr lang="en-US" sz="2000" dirty="0" smtClean="0"/>
              <a:t>olid with a </a:t>
            </a:r>
            <a:r>
              <a:rPr lang="en-US" sz="2000" b="1" u="sng" dirty="0" smtClean="0"/>
              <a:t>D</a:t>
            </a:r>
            <a:r>
              <a:rPr lang="en-US" sz="2000" dirty="0" smtClean="0"/>
              <a:t>efinite chemical structure.</a:t>
            </a:r>
          </a:p>
          <a:p>
            <a:pPr>
              <a:buFontTx/>
              <a:buNone/>
            </a:pPr>
            <a:endParaRPr lang="en-US" sz="2000" dirty="0" smtClean="0"/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Comic Sans MS" pitchFamily="66" charset="0"/>
                <a:hlinkClick r:id="rId5"/>
              </a:rPr>
              <a:t>A Mineral is a material that has its own set of properties:</a:t>
            </a:r>
            <a:r>
              <a:rPr lang="en-US" sz="2000" dirty="0" smtClean="0">
                <a:latin typeface="Comic Sans MS" pitchFamily="66" charset="0"/>
              </a:rPr>
              <a:t>  </a:t>
            </a:r>
            <a:r>
              <a:rPr lang="en-US" sz="1400" dirty="0" smtClean="0">
                <a:latin typeface="Comic Sans MS" pitchFamily="66" charset="0"/>
              </a:rPr>
              <a:t>(Discovery)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Comic Sans MS" pitchFamily="66" charset="0"/>
              </a:rPr>
              <a:t>      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Comic Sans MS" pitchFamily="66" charset="0"/>
              </a:rPr>
              <a:t> </a:t>
            </a:r>
            <a:r>
              <a:rPr lang="en-US" dirty="0" smtClean="0">
                <a:latin typeface="Arial" charset="0"/>
                <a:cs typeface="Arial" charset="0"/>
                <a:hlinkClick r:id="rId6"/>
              </a:rPr>
              <a:t>How are minerals identified?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r>
              <a:rPr lang="en-US" sz="1400" dirty="0" smtClean="0">
                <a:latin typeface="Arial" charset="0"/>
                <a:cs typeface="Arial" charset="0"/>
              </a:rPr>
              <a:t>(free </a:t>
            </a:r>
            <a:r>
              <a:rPr lang="en-US" sz="1400" dirty="0" err="1" smtClean="0">
                <a:latin typeface="Arial" charset="0"/>
                <a:cs typeface="Arial" charset="0"/>
              </a:rPr>
              <a:t>BrainPop</a:t>
            </a:r>
            <a:r>
              <a:rPr lang="en-US" sz="1400" dirty="0" smtClean="0">
                <a:latin typeface="Arial" charset="0"/>
                <a:cs typeface="Arial" charset="0"/>
              </a:rPr>
              <a:t>)</a:t>
            </a:r>
            <a:endParaRPr lang="en-US" sz="1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r>
              <a:rPr lang="en-US" sz="1400" dirty="0" smtClean="0">
                <a:latin typeface="Comic Sans MS" pitchFamily="66" charset="0"/>
                <a:hlinkClick r:id="rId6"/>
              </a:rPr>
              <a:t>http://glencoe.mcgraw-hill.com/sites/dl/free/0078778026/164213/00044674.html</a:t>
            </a:r>
            <a:endParaRPr lang="en-US" sz="1400" dirty="0" smtClean="0">
              <a:latin typeface="Comic Sans MS" pitchFamily="66" charset="0"/>
            </a:endParaRPr>
          </a:p>
          <a:p>
            <a:pPr eaLnBrk="1" hangingPunct="1">
              <a:buFontTx/>
              <a:buNone/>
            </a:pPr>
            <a:endParaRPr lang="en-US" sz="1400" dirty="0" smtClean="0">
              <a:latin typeface="Comic Sans MS" pitchFamily="66" charset="0"/>
            </a:endParaRPr>
          </a:p>
          <a:p>
            <a:pPr eaLnBrk="1" hangingPunct="1"/>
            <a:r>
              <a:rPr lang="en-US" sz="2000" dirty="0" smtClean="0">
                <a:latin typeface="Comic Sans MS" pitchFamily="66" charset="0"/>
              </a:rPr>
              <a:t>    color		      streak color		hardness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latin typeface="Comic Sans MS" pitchFamily="66" charset="0"/>
              </a:rPr>
              <a:t>          luster		      breakage: cleavage     or 	fracture</a:t>
            </a:r>
          </a:p>
          <a:p>
            <a:pPr eaLnBrk="1" hangingPunct="1">
              <a:buFontTx/>
              <a:buNone/>
            </a:pPr>
            <a:endParaRPr lang="en-US" sz="1600" dirty="0" smtClean="0">
              <a:latin typeface="Comic Sans MS" pitchFamily="66" charset="0"/>
              <a:hlinkClick r:id="rId7"/>
            </a:endParaRPr>
          </a:p>
          <a:p>
            <a:pPr eaLnBrk="1" hangingPunct="1"/>
            <a:r>
              <a:rPr lang="en-US" sz="1600" b="1" dirty="0" smtClean="0">
                <a:latin typeface="Comic Sans MS" pitchFamily="66" charset="0"/>
                <a:hlinkClick r:id="rId7"/>
              </a:rPr>
              <a:t>Minerals by Name</a:t>
            </a:r>
          </a:p>
          <a:p>
            <a:pPr eaLnBrk="1" hangingPunct="1">
              <a:buFontTx/>
              <a:buNone/>
            </a:pPr>
            <a:endParaRPr lang="en-US" sz="1600" b="1" dirty="0" smtClean="0">
              <a:latin typeface="Comic Sans MS" pitchFamily="66" charset="0"/>
              <a:hlinkClick r:id="rId7"/>
            </a:endParaRPr>
          </a:p>
          <a:p>
            <a:pPr eaLnBrk="1" hangingPunct="1">
              <a:buFontTx/>
              <a:buNone/>
            </a:pPr>
            <a:endParaRPr lang="en-US" sz="1600" dirty="0" smtClean="0">
              <a:latin typeface="Comic Sans MS" pitchFamily="66" charset="0"/>
              <a:hlinkClick r:id="rId7"/>
            </a:endParaRPr>
          </a:p>
          <a:p>
            <a:pPr eaLnBrk="1" hangingPunct="1">
              <a:buFontTx/>
              <a:buNone/>
            </a:pPr>
            <a:endParaRPr lang="en-US" sz="1600" dirty="0" smtClean="0">
              <a:latin typeface="Comic Sans MS" pitchFamily="66" charset="0"/>
              <a:hlinkClick r:id="rId7"/>
            </a:endParaRPr>
          </a:p>
          <a:p>
            <a:pPr eaLnBrk="1" hangingPunct="1">
              <a:buFontTx/>
              <a:buNone/>
            </a:pPr>
            <a:endParaRPr lang="en-US" sz="1600" dirty="0" smtClean="0">
              <a:latin typeface="Comic Sans MS" pitchFamily="66" charset="0"/>
            </a:endParaRPr>
          </a:p>
          <a:p>
            <a:pPr eaLnBrk="1" hangingPunct="1"/>
            <a:endParaRPr lang="en-US" sz="2000" dirty="0" smtClean="0">
              <a:latin typeface="Comic Sans MS" pitchFamily="66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en-US"/>
              <a:t>Department of Mathematics and Science</a:t>
            </a:r>
          </a:p>
        </p:txBody>
      </p:sp>
      <p:pic>
        <p:nvPicPr>
          <p:cNvPr id="6" name="Picture 5" descr="minerals 2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289680" y="136083"/>
            <a:ext cx="1234440" cy="1123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Picture 4" descr="minerals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925133" y="5956714"/>
            <a:ext cx="1218867" cy="914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Streak is the color of a mineral in its powdered form. Sometimes the streak is the </a:t>
            </a:r>
            <a:r>
              <a:rPr lang="en-US" dirty="0" smtClean="0"/>
              <a:t>same </a:t>
            </a:r>
            <a:r>
              <a:rPr lang="en-US" dirty="0"/>
              <a:t>color as the mineral and other times the streak is a different color. </a:t>
            </a:r>
            <a:endParaRPr lang="en-US" dirty="0" smtClean="0"/>
          </a:p>
          <a:p>
            <a:r>
              <a:rPr lang="en-US" dirty="0" smtClean="0"/>
              <a:t>There are </a:t>
            </a:r>
            <a:r>
              <a:rPr lang="en-US" dirty="0"/>
              <a:t>times when a mineral will not have a streak.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Minerals are grouped into two types of luster: metallic and non-metallic. Metallic minerals </a:t>
            </a:r>
          </a:p>
          <a:p>
            <a:r>
              <a:rPr lang="en-US" dirty="0"/>
              <a:t>reflect light like </a:t>
            </a:r>
            <a:r>
              <a:rPr lang="en-US" i="1" dirty="0"/>
              <a:t>metal</a:t>
            </a:r>
            <a:r>
              <a:rPr lang="en-US" dirty="0"/>
              <a:t>. 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way a mineral breaks can help us identify the mineral. There are two ways in which a</a:t>
            </a:r>
          </a:p>
          <a:p>
            <a:r>
              <a:rPr lang="en-US" dirty="0"/>
              <a:t>mineral can</a:t>
            </a:r>
            <a:r>
              <a:rPr lang="en-US" b="1" dirty="0"/>
              <a:t> </a:t>
            </a:r>
            <a:r>
              <a:rPr lang="en-US" dirty="0"/>
              <a:t>break: fracture or cleavage.  Fracture occurs when a mineral breaks along a rough, </a:t>
            </a:r>
          </a:p>
          <a:p>
            <a:r>
              <a:rPr lang="en-US" dirty="0"/>
              <a:t>jagged edge.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825" y="72788"/>
            <a:ext cx="3393175" cy="6785212"/>
          </a:xfrm>
        </p:spPr>
        <p:txBody>
          <a:bodyPr>
            <a:normAutofit/>
          </a:bodyPr>
          <a:lstStyle/>
          <a:p>
            <a:r>
              <a:rPr lang="en-US" b="1" dirty="0" smtClean="0"/>
              <a:t>Part </a:t>
            </a:r>
            <a:r>
              <a:rPr lang="en-US" b="1" dirty="0"/>
              <a:t>A:  Use the </a:t>
            </a:r>
            <a:r>
              <a:rPr lang="en-US" b="1" dirty="0" err="1"/>
              <a:t>MOHS</a:t>
            </a:r>
            <a:r>
              <a:rPr lang="en-US" b="1" dirty="0"/>
              <a:t> Hardness Scale, and </a:t>
            </a:r>
            <a:r>
              <a:rPr lang="en-US" b="1" dirty="0" err="1"/>
              <a:t>Mohs</a:t>
            </a:r>
            <a:r>
              <a:rPr lang="en-US" b="1" dirty="0"/>
              <a:t> Hardness of Common Objects Table  </a:t>
            </a:r>
            <a:endParaRPr lang="en-US" dirty="0"/>
          </a:p>
          <a:p>
            <a:r>
              <a:rPr lang="en-US" sz="2000" b="1" dirty="0"/>
              <a:t>to answer these </a:t>
            </a:r>
            <a:r>
              <a:rPr lang="en-US" sz="2000" b="1" dirty="0" smtClean="0"/>
              <a:t>questions </a:t>
            </a:r>
            <a:r>
              <a:rPr lang="en-US" sz="2000" b="1" dirty="0"/>
              <a:t>in your science notebook:</a:t>
            </a:r>
            <a:endParaRPr lang="en-US" sz="2000" dirty="0"/>
          </a:p>
          <a:p>
            <a:pPr lvl="0"/>
            <a:r>
              <a:rPr lang="en-US" dirty="0"/>
              <a:t>How hard is your fingernail on </a:t>
            </a:r>
            <a:r>
              <a:rPr lang="en-US" dirty="0" err="1"/>
              <a:t>MOHS</a:t>
            </a:r>
            <a:r>
              <a:rPr lang="en-US" dirty="0"/>
              <a:t> Scale? </a:t>
            </a:r>
          </a:p>
          <a:p>
            <a:pPr lvl="0"/>
            <a:r>
              <a:rPr lang="en-US" dirty="0"/>
              <a:t>Name the </a:t>
            </a:r>
            <a:r>
              <a:rPr lang="en-US" i="1" dirty="0"/>
              <a:t>object </a:t>
            </a:r>
            <a:r>
              <a:rPr lang="en-US" dirty="0"/>
              <a:t>with a hardness of 5.5. </a:t>
            </a:r>
          </a:p>
          <a:p>
            <a:pPr lvl="0"/>
            <a:r>
              <a:rPr lang="en-US" dirty="0"/>
              <a:t>Name a mineral with the hardness of 7.</a:t>
            </a:r>
          </a:p>
          <a:p>
            <a:endParaRPr lang="en-US" dirty="0"/>
          </a:p>
        </p:txBody>
      </p:sp>
      <p:pic>
        <p:nvPicPr>
          <p:cNvPr id="18434" name="Picture 6"/>
          <p:cNvPicPr>
            <a:picLocks noChangeAspect="1" noChangeArrowheads="1"/>
          </p:cNvPicPr>
          <p:nvPr/>
        </p:nvPicPr>
        <p:blipFill rotWithShape="1">
          <a:blip r:embed="rId2" cstate="print"/>
          <a:srcRect l="9091" r="9091"/>
          <a:stretch/>
        </p:blipFill>
        <p:spPr bwMode="auto">
          <a:xfrm>
            <a:off x="0" y="-7251"/>
            <a:ext cx="3810000" cy="5503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152400"/>
            <a:ext cx="2095500" cy="441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7620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Identifying Mineral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1066800" y="1828800"/>
            <a:ext cx="8077200" cy="45720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dirty="0" smtClean="0"/>
              <a:t>1:  Streak</a:t>
            </a:r>
          </a:p>
          <a:p>
            <a:pPr marL="0" indent="0">
              <a:buFontTx/>
              <a:buNone/>
            </a:pPr>
            <a:r>
              <a:rPr lang="en-US" dirty="0" smtClean="0"/>
              <a:t>2:  Luster (metallic or non-metallic)</a:t>
            </a:r>
          </a:p>
          <a:p>
            <a:pPr marL="0" indent="0">
              <a:buFontTx/>
              <a:buNone/>
            </a:pPr>
            <a:r>
              <a:rPr lang="en-US" dirty="0" smtClean="0"/>
              <a:t>3:  Breakage – Fracture vs. Cleavage</a:t>
            </a:r>
          </a:p>
          <a:p>
            <a:pPr marL="0" indent="0">
              <a:buFontTx/>
              <a:buNone/>
            </a:pPr>
            <a:r>
              <a:rPr lang="en-US" dirty="0" smtClean="0"/>
              <a:t>4: Color</a:t>
            </a:r>
          </a:p>
          <a:p>
            <a:pPr marL="0" indent="0">
              <a:buFontTx/>
              <a:buNone/>
            </a:pPr>
            <a:r>
              <a:rPr lang="en-US" dirty="0" smtClean="0"/>
              <a:t>5:  Hardness</a:t>
            </a:r>
          </a:p>
          <a:p>
            <a:pPr marL="0" indent="0">
              <a:buFontTx/>
              <a:buNone/>
            </a:pPr>
            <a:endParaRPr lang="en-US" sz="2000" dirty="0" smtClean="0"/>
          </a:p>
          <a:p>
            <a:pPr marL="0" indent="0">
              <a:buFontTx/>
              <a:buNone/>
            </a:pPr>
            <a:endParaRPr lang="en-US" dirty="0" smtClean="0"/>
          </a:p>
          <a:p>
            <a:pPr marL="0" indent="0">
              <a:buFontTx/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429000" y="6400800"/>
            <a:ext cx="37338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Department of Mathematics and Science</a:t>
            </a:r>
            <a:endParaRPr lang="en-US" dirty="0"/>
          </a:p>
        </p:txBody>
      </p:sp>
      <p:pic>
        <p:nvPicPr>
          <p:cNvPr id="19461" name="Picture 3" descr="C:\Users\096512\AppData\Local\Microsoft\Windows\Temporary Internet Files\Content.IE5\U9R1CO7Q\MC9003340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"/>
            <a:ext cx="13557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2" descr="C:\Users\096512\AppData\Local\Microsoft\Windows\Temporary Internet Files\Content.IE5\U9R1CO7Q\MC900241311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2000" y="457200"/>
            <a:ext cx="1817688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7696200" cy="914400"/>
          </a:xfrm>
        </p:spPr>
        <p:txBody>
          <a:bodyPr/>
          <a:lstStyle/>
          <a:p>
            <a:pPr>
              <a:defRPr/>
            </a:pP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  <a:ea typeface="+mj-ea"/>
                <a:cs typeface="+mj-cs"/>
              </a:rPr>
              <a:t>Minerals Review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sz="half" idx="1"/>
          </p:nvPr>
        </p:nvSpPr>
        <p:spPr>
          <a:xfrm>
            <a:off x="762000" y="715169"/>
            <a:ext cx="5486400" cy="6096000"/>
          </a:xfrm>
        </p:spPr>
        <p:txBody>
          <a:bodyPr/>
          <a:lstStyle/>
          <a:p>
            <a:pPr marL="514350" indent="-514350">
              <a:buFontTx/>
              <a:buAutoNum type="arabicPeriod"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Rocks are made of _____, which are natural, nonliving solid crystals.</a:t>
            </a:r>
          </a:p>
          <a:p>
            <a:pPr marL="514350" indent="-514350">
              <a:buFontTx/>
              <a:buAutoNum type="arabicPeriod" startAt="2"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The way a mineral</a:t>
            </a:r>
            <a:r>
              <a:rPr lang="ja-JP" altLang="en-US" sz="2400" dirty="0" smtClean="0">
                <a:solidFill>
                  <a:schemeClr val="tx2"/>
                </a:solidFill>
                <a:cs typeface="Arial" charset="0"/>
              </a:rPr>
              <a:t>’</a:t>
            </a:r>
            <a:r>
              <a:rPr lang="en-US" altLang="ja-JP" sz="2400" dirty="0" smtClean="0">
                <a:solidFill>
                  <a:schemeClr val="tx2"/>
                </a:solidFill>
                <a:cs typeface="Arial" charset="0"/>
              </a:rPr>
              <a:t>s surface reflects light is called its __________.</a:t>
            </a:r>
          </a:p>
          <a:p>
            <a:pPr marL="514350" indent="-514350">
              <a:buFontTx/>
              <a:buAutoNum type="arabicPeriod" startAt="3"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The way a mineral can  tend to break along lines or smooth surfaces when hit sharply is its ___________.</a:t>
            </a:r>
          </a:p>
          <a:p>
            <a:pPr marL="514350" indent="-514350">
              <a:buFontTx/>
              <a:buAutoNum type="arabicPeriod" startAt="4"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_________ is  the color of a</a:t>
            </a:r>
          </a:p>
          <a:p>
            <a:pPr marL="514350" indent="-514350"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      mineral when it is powdered. It</a:t>
            </a:r>
          </a:p>
          <a:p>
            <a:pPr marL="514350" indent="-514350"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      is often different from the color of </a:t>
            </a:r>
          </a:p>
          <a:p>
            <a:pPr marL="514350" indent="-514350"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      the whole mineral.</a:t>
            </a:r>
          </a:p>
          <a:p>
            <a:pPr marL="514350" indent="-514350">
              <a:buFontTx/>
              <a:buAutoNum type="arabicPeriod" startAt="5"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The measure of the mineral</a:t>
            </a:r>
            <a:r>
              <a:rPr lang="ja-JP" altLang="en-US" sz="2400" dirty="0" smtClean="0">
                <a:solidFill>
                  <a:schemeClr val="tx2"/>
                </a:solidFill>
                <a:cs typeface="Arial" charset="0"/>
              </a:rPr>
              <a:t>’</a:t>
            </a:r>
            <a:r>
              <a:rPr lang="en-US" altLang="ja-JP" sz="2400" dirty="0" smtClean="0">
                <a:solidFill>
                  <a:schemeClr val="tx2"/>
                </a:solidFill>
                <a:cs typeface="Arial" charset="0"/>
              </a:rPr>
              <a:t>s</a:t>
            </a:r>
          </a:p>
          <a:p>
            <a:pPr marL="514350" indent="-514350">
              <a:buFontTx/>
              <a:buNone/>
            </a:pPr>
            <a:r>
              <a:rPr lang="en-US" sz="2400" dirty="0" smtClean="0">
                <a:solidFill>
                  <a:schemeClr val="tx2"/>
                </a:solidFill>
                <a:cs typeface="Arial" charset="0"/>
              </a:rPr>
              <a:t>       resistance to scratching is its _______.</a:t>
            </a:r>
          </a:p>
        </p:txBody>
      </p:sp>
      <p:sp>
        <p:nvSpPr>
          <p:cNvPr id="7172" name="Content Placeholder 3"/>
          <p:cNvSpPr>
            <a:spLocks noGrp="1"/>
          </p:cNvSpPr>
          <p:nvPr>
            <p:ph sz="half" idx="2"/>
          </p:nvPr>
        </p:nvSpPr>
        <p:spPr>
          <a:xfrm>
            <a:off x="6182436" y="1828800"/>
            <a:ext cx="2971800" cy="6019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en-US" sz="2400" dirty="0" smtClean="0">
                <a:ea typeface="+mn-ea"/>
                <a:cs typeface="+mn-cs"/>
              </a:rPr>
              <a:t>Cleavage</a:t>
            </a:r>
          </a:p>
          <a:p>
            <a:pPr marL="514350" indent="-514350">
              <a:buFontTx/>
              <a:buAutoNum type="alphaUcPeriod"/>
              <a:defRPr/>
            </a:pPr>
            <a:endParaRPr lang="en-US" sz="2400" dirty="0">
              <a:ea typeface="+mn-ea"/>
              <a:cs typeface="+mn-cs"/>
            </a:endParaRPr>
          </a:p>
          <a:p>
            <a:pPr marL="514350" indent="-514350">
              <a:buFontTx/>
              <a:buAutoNum type="alphaUcPeriod"/>
              <a:defRPr/>
            </a:pPr>
            <a:r>
              <a:rPr lang="en-US" sz="2400" dirty="0" smtClean="0">
                <a:ea typeface="+mn-ea"/>
                <a:cs typeface="+mn-cs"/>
              </a:rPr>
              <a:t>Hardness </a:t>
            </a:r>
          </a:p>
          <a:p>
            <a:pPr marL="514350" indent="-514350">
              <a:buFontTx/>
              <a:buAutoNum type="alphaUcPeriod"/>
              <a:defRPr/>
            </a:pPr>
            <a:endParaRPr lang="en-US" sz="2400" dirty="0"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C.  Luster</a:t>
            </a:r>
          </a:p>
          <a:p>
            <a:pPr marL="514350" indent="-514350">
              <a:buFontTx/>
              <a:buAutoNum type="alphaUcPeriod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D.  Minerals</a:t>
            </a:r>
          </a:p>
          <a:p>
            <a:pPr marL="0" indent="0">
              <a:buFontTx/>
              <a:buNone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0" indent="0">
              <a:buFontTx/>
              <a:buNone/>
              <a:defRPr/>
            </a:pPr>
            <a:r>
              <a:rPr lang="en-US" sz="2400" dirty="0" smtClean="0">
                <a:ea typeface="+mn-ea"/>
                <a:cs typeface="+mn-cs"/>
              </a:rPr>
              <a:t>E.   Streak Color</a:t>
            </a:r>
          </a:p>
          <a:p>
            <a:pPr>
              <a:buFontTx/>
              <a:buAutoNum type="alphaUcPeriod" startAt="3"/>
              <a:defRPr/>
            </a:pPr>
            <a:endParaRPr lang="en-US" sz="2400" dirty="0">
              <a:ea typeface="+mn-ea"/>
              <a:cs typeface="+mn-cs"/>
            </a:endParaRPr>
          </a:p>
          <a:p>
            <a:pPr>
              <a:buFontTx/>
              <a:buAutoNum type="alphaUcPeriod" startAt="3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>
              <a:buFontTx/>
              <a:buAutoNum type="alphaUcPeriod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>
              <a:buFontTx/>
              <a:buAutoNum type="alphaUcPeriod"/>
              <a:defRPr/>
            </a:pPr>
            <a:endParaRPr lang="en-US" sz="2400" dirty="0" smtClean="0">
              <a:ea typeface="+mn-ea"/>
              <a:cs typeface="+mn-cs"/>
            </a:endParaRPr>
          </a:p>
          <a:p>
            <a:pPr marL="514350" indent="-514350">
              <a:buFontTx/>
              <a:buAutoNum type="alphaU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514350" indent="-514350">
              <a:buFontTx/>
              <a:buAutoNum type="alphaUcPeriod"/>
              <a:defRPr/>
            </a:pPr>
            <a:endParaRPr lang="en-US" dirty="0" smtClean="0">
              <a:ea typeface="+mn-ea"/>
              <a:cs typeface="+mn-cs"/>
            </a:endParaRPr>
          </a:p>
          <a:p>
            <a:pPr marL="514350" indent="-514350">
              <a:buFontTx/>
              <a:buAutoNum type="alphaUcPeriod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pic>
        <p:nvPicPr>
          <p:cNvPr id="225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67613" y="152400"/>
            <a:ext cx="1119187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EBEBEB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17</TotalTime>
  <Words>1040</Words>
  <Application>Microsoft Office PowerPoint</Application>
  <PresentationFormat>On-screen Show (4:3)</PresentationFormat>
  <Paragraphs>101</Paragraphs>
  <Slides>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ＭＳ Ｐゴシック</vt:lpstr>
      <vt:lpstr>Arial</vt:lpstr>
      <vt:lpstr>Calibri</vt:lpstr>
      <vt:lpstr>Comic Sans MS</vt:lpstr>
      <vt:lpstr>Corbel</vt:lpstr>
      <vt:lpstr>HGｺﾞｼｯｸM</vt:lpstr>
      <vt:lpstr>Parallax</vt:lpstr>
      <vt:lpstr>Minerals and You</vt:lpstr>
      <vt:lpstr>   What are the Five Characteristics  That Minerals Share?     To help you remember try this mnemonic device:</vt:lpstr>
      <vt:lpstr>What is a Mineral?</vt:lpstr>
      <vt:lpstr>PowerPoint Presentation</vt:lpstr>
      <vt:lpstr>PowerPoint Presentation</vt:lpstr>
      <vt:lpstr>PowerPoint Presentation</vt:lpstr>
      <vt:lpstr>PowerPoint Presentation</vt:lpstr>
      <vt:lpstr>Identifying Mineral</vt:lpstr>
      <vt:lpstr>Minerals Review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 and You</dc:title>
  <dc:creator>Rosey</dc:creator>
  <cp:lastModifiedBy>Katy Twist</cp:lastModifiedBy>
  <cp:revision>3</cp:revision>
  <dcterms:created xsi:type="dcterms:W3CDTF">2015-12-26T21:18:00Z</dcterms:created>
  <dcterms:modified xsi:type="dcterms:W3CDTF">2017-01-16T13:44:17Z</dcterms:modified>
</cp:coreProperties>
</file>