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4" r:id="rId2"/>
    <p:sldId id="265" r:id="rId3"/>
    <p:sldId id="266" r:id="rId4"/>
    <p:sldId id="267" r:id="rId5"/>
    <p:sldId id="268" r:id="rId6"/>
    <p:sldId id="269" r:id="rId7"/>
    <p:sldId id="270" r:id="rId8"/>
    <p:sldId id="271" r:id="rId9"/>
    <p:sldId id="272" r:id="rId10"/>
    <p:sldId id="273" r:id="rId11"/>
    <p:sldId id="274" r:id="rId12"/>
    <p:sldId id="277" r:id="rId13"/>
    <p:sldId id="278" r:id="rId14"/>
    <p:sldId id="279" r:id="rId15"/>
    <p:sldId id="280" r:id="rId16"/>
    <p:sldId id="287" r:id="rId17"/>
    <p:sldId id="281" r:id="rId18"/>
    <p:sldId id="28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935E8-82BB-44AD-881F-ABEE5162166D}" type="datetimeFigureOut">
              <a:rPr lang="en-US" smtClean="0"/>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1AC52-7BFC-49E0-A11D-E8A9026EE738}" type="slidenum">
              <a:rPr lang="en-US" smtClean="0"/>
              <a:t>‹#›</a:t>
            </a:fld>
            <a:endParaRPr lang="en-US"/>
          </a:p>
        </p:txBody>
      </p:sp>
    </p:spTree>
    <p:extLst>
      <p:ext uri="{BB962C8B-B14F-4D97-AF65-F5344CB8AC3E}">
        <p14:creationId xmlns:p14="http://schemas.microsoft.com/office/powerpoint/2010/main" val="178555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layer.discoveryeducation.com/index.cfm?guidAssetId=b57770ed-dda5-485d-ae32-f1d0024f87f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layer.discoveryeducation.com/index.cfm?guidAssetId=9c7c3acf-d271-4f2e-9f3d-d46d57016f1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bs.org/wgbh/nova/methuselah/photosynthesi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layer.discoveryeducation.com/index.cfm?guidAssetId=9344B03C-2140-4054-BCD1-4E7FCC51E451&amp;blnFromSearch=1&amp;productcode=DS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layer.discoveryeducation.com/index.cfm?guidAssetId=e4a28f2e-4f47-4a96-8662-859dfe6d61c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layer.discoveryeducation.com/index.cfm?guidAssetId=e21ff788-34a2-4209-8f5b-f87a011329f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heppardsoftware.com/content/animals/kidscorner/games/foodchaingame.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Engage </a:t>
            </a:r>
            <a:r>
              <a:rPr lang="en-US" altLang="en-US" smtClean="0"/>
              <a:t>and say:  Imagine you are walking outdoors in a woody area, maybe in the Everglades National Park.  Click on the hyperlink for a one min. video clip.  What could you see? Here or there you may see …</a:t>
            </a:r>
            <a:r>
              <a:rPr lang="en-US" altLang="en-US" b="1" smtClean="0"/>
              <a:t>animals-</a:t>
            </a:r>
            <a:r>
              <a:rPr lang="en-US" altLang="en-US" smtClean="0"/>
              <a:t> alligators, birds (anhiga, blue heron,) tree snails, butterflies (zebra), </a:t>
            </a:r>
            <a:r>
              <a:rPr lang="en-US" altLang="en-US" b="1" smtClean="0"/>
              <a:t>plants</a:t>
            </a:r>
            <a:r>
              <a:rPr lang="en-US" altLang="en-US" smtClean="0"/>
              <a:t> (water lilies, pine trees, firebush, sawgrass), water </a:t>
            </a:r>
          </a:p>
          <a:p>
            <a:r>
              <a:rPr lang="en-US" altLang="en-US" smtClean="0"/>
              <a:t>(fresh water slough)</a:t>
            </a:r>
          </a:p>
          <a:p>
            <a:r>
              <a:rPr lang="en-US" altLang="en-US" smtClean="0"/>
              <a:t>Each of these living things are connected to each other in the life of the Everglades ecosystems.  </a:t>
            </a:r>
          </a:p>
          <a:p>
            <a:r>
              <a:rPr lang="en-US" altLang="en-US" b="1" smtClean="0"/>
              <a:t>Ask: </a:t>
            </a:r>
            <a:r>
              <a:rPr lang="en-US" altLang="en-US" smtClean="0"/>
              <a:t>What do all living things need in order to live, grow, and reproduce.  </a:t>
            </a:r>
          </a:p>
          <a:p>
            <a:r>
              <a:rPr lang="en-US" altLang="en-US" smtClean="0"/>
              <a:t>Yes, all organisms need energy in order to live, grow, and reproduce. In ecosystems, energy is passed from one organism to another.  </a:t>
            </a:r>
          </a:p>
          <a:p>
            <a:r>
              <a:rPr lang="en-US" altLang="en-US" b="1" smtClean="0"/>
              <a:t>Ask </a:t>
            </a:r>
            <a:r>
              <a:rPr lang="en-US" altLang="en-US" smtClean="0"/>
              <a:t>what do we call the path by which energy moves from  one living thing to another?  Food chains</a:t>
            </a:r>
          </a:p>
          <a:p>
            <a:r>
              <a:rPr lang="en-US" altLang="en-US" smtClean="0"/>
              <a:t> Energy moves to all organisms by food chains. </a:t>
            </a:r>
          </a:p>
          <a:p>
            <a:r>
              <a:rPr lang="en-US" altLang="en-US" smtClean="0"/>
              <a:t>Food chains can help us to understand how animals depend on plants and sometimes on other animals.  In other words all living things depend on each other or are interdependent.</a:t>
            </a:r>
          </a:p>
          <a:p>
            <a:endParaRPr lang="en-US" altLang="en-US" smtClean="0"/>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91147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Explain/Evaluation:  </a:t>
            </a:r>
          </a:p>
          <a:p>
            <a:r>
              <a:rPr lang="en-US" altLang="en-US" smtClean="0"/>
              <a:t>Have students answer the question:  How are plants and animals </a:t>
            </a:r>
            <a:r>
              <a:rPr lang="en-US" altLang="en-US" smtClean="0">
                <a:hlinkClick r:id="rId3"/>
              </a:rPr>
              <a:t>interdependent</a:t>
            </a:r>
            <a:r>
              <a:rPr lang="en-US" altLang="en-US" smtClean="0"/>
              <a:t>?</a:t>
            </a:r>
          </a:p>
          <a:p>
            <a:r>
              <a:rPr lang="en-US" altLang="en-US" smtClean="0"/>
              <a:t>Then click on the hyperlink  - play the video and discuss.</a:t>
            </a:r>
          </a:p>
          <a:p>
            <a:r>
              <a:rPr lang="en-US" altLang="en-US" b="1" smtClean="0"/>
              <a:t>  Extend:  This can be class work or </a:t>
            </a:r>
            <a:r>
              <a:rPr lang="en-US" altLang="en-US" smtClean="0"/>
              <a:t>Homelearning:</a:t>
            </a:r>
          </a:p>
          <a:p>
            <a:r>
              <a:rPr lang="en-US" altLang="en-US" smtClean="0">
                <a:ea typeface="Calibri" pitchFamily="34" charset="0"/>
                <a:cs typeface="Calibri" pitchFamily="34" charset="0"/>
              </a:rPr>
              <a:t>Students complete the last page on </a:t>
            </a:r>
            <a:r>
              <a:rPr lang="en-US" altLang="en-US" b="1" i="1" smtClean="0">
                <a:ea typeface="Calibri" pitchFamily="34" charset="0"/>
                <a:cs typeface="Calibri" pitchFamily="34" charset="0"/>
              </a:rPr>
              <a:t>The Critter Connection Food Chains </a:t>
            </a:r>
            <a:r>
              <a:rPr lang="en-US" altLang="en-US" smtClean="0">
                <a:ea typeface="Calibri" pitchFamily="34" charset="0"/>
                <a:cs typeface="Calibri" pitchFamily="34" charset="0"/>
              </a:rPr>
              <a:t>p. 8 activity.  </a:t>
            </a:r>
          </a:p>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2CF37D-2F49-477E-8727-345579831869}" type="slidenum">
              <a:rPr lang="en-US" altLang="en-US" smtClean="0"/>
              <a:pPr eaLnBrk="1" hangingPunct="1"/>
              <a:t>11</a:t>
            </a:fld>
            <a:endParaRPr lang="en-US" altLang="en-US" smtClean="0"/>
          </a:p>
        </p:txBody>
      </p:sp>
    </p:spTree>
    <p:extLst>
      <p:ext uri="{BB962C8B-B14F-4D97-AF65-F5344CB8AC3E}">
        <p14:creationId xmlns:p14="http://schemas.microsoft.com/office/powerpoint/2010/main" val="107705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Additional assessment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BD2577-618E-47DE-A0F1-C6130B66B5CD}" type="slidenum">
              <a:rPr lang="en-US" altLang="en-US" smtClean="0"/>
              <a:pPr eaLnBrk="1" hangingPunct="1"/>
              <a:t>12</a:t>
            </a:fld>
            <a:endParaRPr lang="en-US" altLang="en-US" smtClean="0"/>
          </a:p>
        </p:txBody>
      </p:sp>
    </p:spTree>
    <p:extLst>
      <p:ext uri="{BB962C8B-B14F-4D97-AF65-F5344CB8AC3E}">
        <p14:creationId xmlns:p14="http://schemas.microsoft.com/office/powerpoint/2010/main" val="337382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b="1" smtClean="0"/>
              <a:t>Explain:  </a:t>
            </a:r>
            <a:r>
              <a:rPr lang="en-US" altLang="en-US" smtClean="0"/>
              <a:t> Ask students to explain what interdependence is.  Students can break down the word interdependence and use the pictures from the slides and the Everglades film segment.  Then  pass out </a:t>
            </a:r>
            <a:r>
              <a:rPr lang="en-US" altLang="en-US" i="1" smtClean="0"/>
              <a:t>The Critter Connection Food Chain  </a:t>
            </a:r>
            <a:r>
              <a:rPr lang="en-US" altLang="en-US" smtClean="0"/>
              <a:t>foldable booklet.  Have students read p. 2  to find out what  gives living things energy.  Where does all energy originally come from?  Why are plants called producers?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DBF397-6E0B-4462-AB5E-5F4EDDF3C01E}" type="slidenum">
              <a:rPr lang="en-US" altLang="en-US" smtClean="0"/>
              <a:pPr eaLnBrk="1" hangingPunct="1"/>
              <a:t>13</a:t>
            </a:fld>
            <a:endParaRPr lang="en-US" altLang="en-US" smtClean="0"/>
          </a:p>
        </p:txBody>
      </p:sp>
    </p:spTree>
    <p:extLst>
      <p:ext uri="{BB962C8B-B14F-4D97-AF65-F5344CB8AC3E}">
        <p14:creationId xmlns:p14="http://schemas.microsoft.com/office/powerpoint/2010/main" val="65484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3980B1-EAB1-462A-99F8-54FE887E8B4C}" type="slidenum">
              <a:rPr lang="en-US" altLang="en-US" smtClean="0"/>
              <a:pPr eaLnBrk="1" hangingPunct="1"/>
              <a:t>19</a:t>
            </a:fld>
            <a:endParaRPr lang="en-US" altLang="en-US" smtClean="0"/>
          </a:p>
        </p:txBody>
      </p:sp>
    </p:spTree>
    <p:extLst>
      <p:ext uri="{BB962C8B-B14F-4D97-AF65-F5344CB8AC3E}">
        <p14:creationId xmlns:p14="http://schemas.microsoft.com/office/powerpoint/2010/main" val="365469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1" dirty="0" smtClean="0"/>
              <a:t>Explore and Explain:  </a:t>
            </a:r>
            <a:r>
              <a:rPr lang="en-US" dirty="0" smtClean="0"/>
              <a:t>Have students read </a:t>
            </a:r>
            <a:r>
              <a:rPr lang="en-US" i="1" dirty="0" smtClean="0"/>
              <a:t>The Critter Connection Food Chain  </a:t>
            </a:r>
            <a:r>
              <a:rPr lang="en-US" dirty="0" smtClean="0"/>
              <a:t>foldable booklet p. 5 to learn about food chains.</a:t>
            </a:r>
          </a:p>
          <a:p>
            <a:pPr>
              <a:defRPr/>
            </a:pPr>
            <a:r>
              <a:rPr lang="en-US" dirty="0" smtClean="0"/>
              <a:t>Then click on the hyperlink : </a:t>
            </a:r>
            <a:r>
              <a:rPr lang="en-US" b="1" dirty="0" smtClean="0">
                <a:hlinkClick r:id="rId3"/>
              </a:rPr>
              <a:t>food chain </a:t>
            </a:r>
            <a:r>
              <a:rPr lang="en-US" b="1" dirty="0" smtClean="0"/>
              <a:t> </a:t>
            </a:r>
            <a:r>
              <a:rPr lang="en-US" dirty="0" smtClean="0"/>
              <a:t>to view </a:t>
            </a:r>
            <a:r>
              <a:rPr lang="en-US" i="1" dirty="0" smtClean="0"/>
              <a:t>More Food Chains  </a:t>
            </a:r>
            <a:r>
              <a:rPr lang="en-US" dirty="0" smtClean="0"/>
              <a:t>video and discuss.</a:t>
            </a:r>
          </a:p>
          <a:p>
            <a:pPr>
              <a:defRPr/>
            </a:pPr>
            <a:r>
              <a:rPr lang="en-US" b="1" dirty="0" smtClean="0"/>
              <a:t>Evaluate:   </a:t>
            </a:r>
            <a:r>
              <a:rPr lang="en-US" dirty="0" smtClean="0"/>
              <a:t>Then ask:</a:t>
            </a:r>
          </a:p>
          <a:p>
            <a:pPr marL="228600" indent="-228600">
              <a:buFontTx/>
              <a:buAutoNum type="arabicPeriod"/>
              <a:defRPr/>
            </a:pPr>
            <a:r>
              <a:rPr lang="en-US" dirty="0" smtClean="0"/>
              <a:t>Where did the grass get its energy from? </a:t>
            </a:r>
          </a:p>
          <a:p>
            <a:pPr marL="228600" indent="-228600">
              <a:buFontTx/>
              <a:buAutoNum type="arabicPeriod"/>
              <a:defRPr/>
            </a:pPr>
            <a:r>
              <a:rPr lang="en-US" dirty="0" smtClean="0"/>
              <a:t>Where did the snake get its energy from? </a:t>
            </a:r>
          </a:p>
          <a:p>
            <a:pPr>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7B3FC3-8188-4506-B255-7F346F1F6F23}" type="slidenum">
              <a:rPr lang="en-US" altLang="en-US" smtClean="0"/>
              <a:pPr eaLnBrk="1" hangingPunct="1"/>
              <a:t>3</a:t>
            </a:fld>
            <a:endParaRPr lang="en-US" altLang="en-US" smtClean="0"/>
          </a:p>
        </p:txBody>
      </p:sp>
    </p:spTree>
    <p:extLst>
      <p:ext uri="{BB962C8B-B14F-4D97-AF65-F5344CB8AC3E}">
        <p14:creationId xmlns:p14="http://schemas.microsoft.com/office/powerpoint/2010/main" val="206472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Explain/Evaluate</a:t>
            </a:r>
            <a:r>
              <a:rPr lang="en-US" altLang="en-US" smtClean="0"/>
              <a:t> for one more  review:  Ask the question, </a:t>
            </a:r>
            <a:r>
              <a:rPr lang="en-US" altLang="en-US" i="1" smtClean="0"/>
              <a:t>How do plants get their food?.  </a:t>
            </a:r>
            <a:r>
              <a:rPr lang="en-US" altLang="en-US" smtClean="0"/>
              <a:t> Then read and discuss the </a:t>
            </a:r>
            <a:r>
              <a:rPr lang="en-US" altLang="en-US" b="1" smtClean="0"/>
              <a:t>AIMS booklet , </a:t>
            </a:r>
            <a:r>
              <a:rPr lang="en-US" altLang="en-US" b="1" i="1" smtClean="0"/>
              <a:t>Leaves Make Food  </a:t>
            </a:r>
            <a:r>
              <a:rPr lang="en-US" altLang="en-US" i="1" smtClean="0"/>
              <a:t>with students.   </a:t>
            </a:r>
            <a:r>
              <a:rPr lang="en-US" altLang="en-US" smtClean="0"/>
              <a:t>Have students  name the main points.  You can ask the  additional following questions:  What are the ingredients?  What happens in the process?</a:t>
            </a:r>
          </a:p>
          <a:p>
            <a:endParaRPr lang="en-US" altLang="en-US" smtClean="0"/>
          </a:p>
          <a:p>
            <a:r>
              <a:rPr lang="en-US" altLang="en-US" smtClean="0"/>
              <a:t>Next have them go to the last page of the </a:t>
            </a:r>
            <a:r>
              <a:rPr lang="en-US" altLang="en-US" i="1" smtClean="0"/>
              <a:t>Leaves Make Food </a:t>
            </a:r>
            <a:r>
              <a:rPr lang="en-US" altLang="en-US" smtClean="0"/>
              <a:t>booklet and  ask the question:  Why would a plant die without  leaves?  Students can respond in the booklet.</a:t>
            </a:r>
          </a:p>
          <a:p>
            <a:endParaRPr lang="en-US" altLang="en-US" smtClean="0"/>
          </a:p>
          <a:p>
            <a:r>
              <a:rPr lang="en-US" altLang="en-US" smtClean="0"/>
              <a:t>Have students share responses.  Then ask why would animals not survive without plants? Students can respond in the booklet.  Let students share a few responses.  Tell students  we will look at this more closely in the next few days.</a:t>
            </a:r>
          </a:p>
          <a:p>
            <a:endParaRPr lang="en-US" altLang="en-US" smtClean="0"/>
          </a:p>
          <a:p>
            <a:endParaRPr lang="en-US" altLang="en-US" smtClean="0"/>
          </a:p>
          <a:p>
            <a:endParaRPr lang="en-US" altLang="en-US" smtClean="0"/>
          </a:p>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B87C6C-CCF9-4270-8F61-B8C7987CD25F}" type="slidenum">
              <a:rPr lang="en-US" altLang="en-US" smtClean="0"/>
              <a:pPr eaLnBrk="1" hangingPunct="1"/>
              <a:t>4</a:t>
            </a:fld>
            <a:endParaRPr lang="en-US" altLang="en-US" smtClean="0"/>
          </a:p>
        </p:txBody>
      </p:sp>
    </p:spTree>
    <p:extLst>
      <p:ext uri="{BB962C8B-B14F-4D97-AF65-F5344CB8AC3E}">
        <p14:creationId xmlns:p14="http://schemas.microsoft.com/office/powerpoint/2010/main" val="98589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a:p>
            <a:r>
              <a:rPr lang="en-US" altLang="en-US" smtClean="0"/>
              <a:t>Click on the hyperlink: </a:t>
            </a:r>
            <a:r>
              <a:rPr lang="en-US" altLang="en-US" smtClean="0">
                <a:hlinkClick r:id="rId3"/>
              </a:rPr>
              <a:t>Photosynthesis</a:t>
            </a:r>
            <a:r>
              <a:rPr lang="en-US" altLang="en-US" smtClean="0"/>
              <a:t> to see an animation of interdependence at work .  Click on launch interactive and the open The Cycle.</a:t>
            </a:r>
            <a:endParaRPr lang="en-US" altLang="en-US" b="1" smtClean="0"/>
          </a:p>
          <a:p>
            <a:r>
              <a:rPr lang="en-US" altLang="en-US" b="1" smtClean="0"/>
              <a:t>Evaluation:  </a:t>
            </a:r>
            <a:r>
              <a:rPr lang="en-US" altLang="en-US" smtClean="0"/>
              <a:t>You can have students  follow the slide directions to draw an illustration or have them  do the Photosynthesis Recipe Card activity that is presented on the next two slides.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5BB0F2-CC34-43C3-B62E-C4D50A64A2F9}" type="slidenum">
              <a:rPr lang="en-US" altLang="en-US" smtClean="0"/>
              <a:pPr eaLnBrk="1" hangingPunct="1"/>
              <a:t>5</a:t>
            </a:fld>
            <a:endParaRPr lang="en-US" altLang="en-US" smtClean="0"/>
          </a:p>
        </p:txBody>
      </p:sp>
    </p:spTree>
    <p:extLst>
      <p:ext uri="{BB962C8B-B14F-4D97-AF65-F5344CB8AC3E}">
        <p14:creationId xmlns:p14="http://schemas.microsoft.com/office/powerpoint/2010/main" val="417955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Explore and Explain:  </a:t>
            </a:r>
            <a:r>
              <a:rPr lang="en-US" altLang="en-US" smtClean="0"/>
              <a:t>Say let’s take a closer look at how plants  make or produce their own food.  (Click on the hyperlink:  Who are the Producers? to watch a video.)  Say let’s watch  the video to find out  who are the producers and  what ingredients plants use to make their own food.</a:t>
            </a:r>
          </a:p>
          <a:p>
            <a:endParaRPr lang="en-US" altLang="en-US" b="1" smtClean="0"/>
          </a:p>
          <a:p>
            <a:r>
              <a:rPr lang="en-US" altLang="en-US" b="1" smtClean="0"/>
              <a:t>FYI </a:t>
            </a:r>
            <a:r>
              <a:rPr lang="en-US" altLang="en-US" smtClean="0"/>
              <a:t>Here’s an </a:t>
            </a:r>
            <a:r>
              <a:rPr lang="en-US" altLang="en-US" b="1" smtClean="0"/>
              <a:t>explanation of photosynthesis:  </a:t>
            </a:r>
            <a:r>
              <a:rPr lang="en-US" altLang="en-US" smtClean="0"/>
              <a:t>Leaves, another organ found in plants are the main food making parts.  They make food through the process of photosynthesis.  Carbon dioxide from the air is taken in through tiny holes called *stomata on the underside surface of the leaves, and the roots take in the water from the soil that is transported to the leaves xylem vessels in both the stem and leaves.  The carbon dioxide and the water are combined using energy taken in from sunlight by the chloroplasts that contain chlorophyll, a green chemical that absorbs the Sun’s light energy. This process produces chemicals, the plant’s food called glucose and also oxygen.</a:t>
            </a:r>
          </a:p>
          <a:p>
            <a:r>
              <a:rPr lang="en-US" altLang="en-US" b="1" smtClean="0"/>
              <a:t>After the video: Ask the following:</a:t>
            </a:r>
          </a:p>
          <a:p>
            <a:pPr>
              <a:buFontTx/>
              <a:buChar char="•"/>
            </a:pPr>
            <a:r>
              <a:rPr lang="en-US" altLang="en-US" smtClean="0"/>
              <a:t> Who are the producers?</a:t>
            </a:r>
          </a:p>
          <a:p>
            <a:pPr>
              <a:buFontTx/>
              <a:buChar char="•"/>
            </a:pPr>
            <a:r>
              <a:rPr lang="en-US" altLang="en-US" smtClean="0"/>
              <a:t>What is the process called when plants make their own food?</a:t>
            </a:r>
          </a:p>
          <a:p>
            <a:pPr>
              <a:buFontTx/>
              <a:buChar char="•"/>
            </a:pPr>
            <a:r>
              <a:rPr lang="en-US" altLang="en-US" smtClean="0"/>
              <a:t>What are the 4 ingredients ?</a:t>
            </a:r>
          </a:p>
          <a:p>
            <a:r>
              <a:rPr lang="en-US" altLang="en-US" smtClean="0"/>
              <a:t>You can also do  </a:t>
            </a:r>
            <a:r>
              <a:rPr lang="en-US" altLang="en-US" b="1" smtClean="0"/>
              <a:t>Bagging Photosynthesis  inquiry activity </a:t>
            </a:r>
            <a:r>
              <a:rPr lang="en-US" altLang="en-US" smtClean="0"/>
              <a:t>as a small group or whole class demonstration. See the activity sheet.</a:t>
            </a:r>
          </a:p>
          <a:p>
            <a:pPr>
              <a:buFontTx/>
              <a:buChar char="•"/>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E40DDB-37CC-417D-93D2-A026FA7F13A4}" type="slidenum">
              <a:rPr lang="en-US" altLang="en-US" smtClean="0"/>
              <a:pPr eaLnBrk="1" hangingPunct="1"/>
              <a:t>6</a:t>
            </a:fld>
            <a:endParaRPr lang="en-US" altLang="en-US" smtClean="0"/>
          </a:p>
        </p:txBody>
      </p:sp>
    </p:spTree>
    <p:extLst>
      <p:ext uri="{BB962C8B-B14F-4D97-AF65-F5344CB8AC3E}">
        <p14:creationId xmlns:p14="http://schemas.microsoft.com/office/powerpoint/2010/main" val="313394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Explore:  </a:t>
            </a:r>
            <a:r>
              <a:rPr lang="en-US" altLang="en-US" smtClean="0"/>
              <a:t>Click on the hyperlink: </a:t>
            </a:r>
            <a:r>
              <a:rPr lang="en-US" altLang="en-US" smtClean="0">
                <a:hlinkClick r:id="rId3"/>
              </a:rPr>
              <a:t>Who are the Consumers?</a:t>
            </a:r>
            <a:r>
              <a:rPr lang="en-US" altLang="en-US" smtClean="0"/>
              <a:t> to play a video that reviews producers and adds consumers.</a:t>
            </a:r>
            <a:endParaRPr lang="en-US" altLang="en-US" b="1" smtClean="0"/>
          </a:p>
          <a:p>
            <a:r>
              <a:rPr lang="en-US" altLang="en-US" b="1" smtClean="0"/>
              <a:t>Explain:  </a:t>
            </a:r>
            <a:r>
              <a:rPr lang="en-US" altLang="en-US" smtClean="0"/>
              <a:t>Have students read </a:t>
            </a:r>
            <a:r>
              <a:rPr lang="en-US" altLang="en-US" i="1" smtClean="0"/>
              <a:t>The Critter Connection Food Chain  </a:t>
            </a:r>
            <a:r>
              <a:rPr lang="en-US" altLang="en-US" smtClean="0"/>
              <a:t>foldable booklet p. 3 to find out  what  animals who cannot use energy from the sun to make their own food are called.  </a:t>
            </a:r>
          </a:p>
          <a:p>
            <a:r>
              <a:rPr lang="en-US" altLang="en-US" smtClean="0"/>
              <a:t>Ask:</a:t>
            </a:r>
          </a:p>
          <a:p>
            <a:pPr>
              <a:buFontTx/>
              <a:buChar char="•"/>
            </a:pPr>
            <a:r>
              <a:rPr lang="en-US" altLang="en-US" smtClean="0"/>
              <a:t>How do they get their energy?</a:t>
            </a:r>
          </a:p>
          <a:p>
            <a:pPr>
              <a:buFontTx/>
              <a:buChar char="•"/>
            </a:pPr>
            <a:r>
              <a:rPr lang="en-US" altLang="en-US" smtClean="0"/>
              <a:t>How many types of consumers are there?</a:t>
            </a:r>
          </a:p>
          <a:p>
            <a:endParaRPr lang="en-US" altLang="en-US" smtClean="0"/>
          </a:p>
          <a:p>
            <a:endParaRPr lang="en-US" altLang="en-US" smtClean="0"/>
          </a:p>
          <a:p>
            <a:endParaRPr lang="en-US" altLang="en-US" smtClean="0"/>
          </a:p>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7166F5-5D10-4BF8-B0BF-E9D4F5744100}" type="slidenum">
              <a:rPr lang="en-US" altLang="en-US" smtClean="0"/>
              <a:pPr eaLnBrk="1" hangingPunct="1"/>
              <a:t>7</a:t>
            </a:fld>
            <a:endParaRPr lang="en-US" altLang="en-US" smtClean="0"/>
          </a:p>
        </p:txBody>
      </p:sp>
    </p:spTree>
    <p:extLst>
      <p:ext uri="{BB962C8B-B14F-4D97-AF65-F5344CB8AC3E}">
        <p14:creationId xmlns:p14="http://schemas.microsoft.com/office/powerpoint/2010/main" val="393060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Explore: </a:t>
            </a:r>
            <a:r>
              <a:rPr lang="en-US" altLang="en-US" smtClean="0"/>
              <a:t>Click on the hyperlink: </a:t>
            </a:r>
            <a:r>
              <a:rPr lang="en-US" altLang="en-US" b="1" smtClean="0">
                <a:hlinkClick r:id="rId3"/>
              </a:rPr>
              <a:t>Consumers</a:t>
            </a:r>
            <a:r>
              <a:rPr lang="en-US" altLang="en-US" b="1" smtClean="0"/>
              <a:t> </a:t>
            </a:r>
            <a:r>
              <a:rPr lang="en-US" altLang="en-US" smtClean="0"/>
              <a:t>to learn about them. </a:t>
            </a:r>
          </a:p>
          <a:p>
            <a:r>
              <a:rPr lang="en-US" altLang="en-US" smtClean="0"/>
              <a:t>Explain</a:t>
            </a:r>
          </a:p>
          <a:p>
            <a:r>
              <a:rPr lang="en-US" altLang="en-US" smtClean="0"/>
              <a:t>Ask:</a:t>
            </a:r>
          </a:p>
          <a:p>
            <a:r>
              <a:rPr lang="en-US" altLang="en-US" smtClean="0"/>
              <a:t>What do herbivores eat?</a:t>
            </a:r>
          </a:p>
          <a:p>
            <a:endParaRPr lang="en-US" altLang="en-US" smtClean="0"/>
          </a:p>
          <a:p>
            <a:r>
              <a:rPr lang="en-US" altLang="en-US" smtClean="0"/>
              <a:t>What do carnivores eat?</a:t>
            </a:r>
          </a:p>
          <a:p>
            <a:endParaRPr lang="en-US" altLang="en-US" smtClean="0"/>
          </a:p>
          <a:p>
            <a:r>
              <a:rPr lang="en-US" altLang="en-US" smtClean="0"/>
              <a:t>What do omnivores eat?</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498759-3EF0-4DF9-8E08-396FAD88EC43}" type="slidenum">
              <a:rPr lang="en-US" altLang="en-US" smtClean="0"/>
              <a:pPr eaLnBrk="1" hangingPunct="1"/>
              <a:t>8</a:t>
            </a:fld>
            <a:endParaRPr lang="en-US" altLang="en-US" smtClean="0"/>
          </a:p>
        </p:txBody>
      </p:sp>
    </p:spTree>
    <p:extLst>
      <p:ext uri="{BB962C8B-B14F-4D97-AF65-F5344CB8AC3E}">
        <p14:creationId xmlns:p14="http://schemas.microsoft.com/office/powerpoint/2010/main" val="236074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Explore: </a:t>
            </a:r>
            <a:r>
              <a:rPr lang="en-US" altLang="en-US" smtClean="0"/>
              <a:t>Click on the hyperlink: </a:t>
            </a:r>
            <a:r>
              <a:rPr lang="en-US" altLang="en-US" smtClean="0">
                <a:hlinkClick r:id="rId3"/>
              </a:rPr>
              <a:t>Who are the Decomposers?</a:t>
            </a:r>
            <a:r>
              <a:rPr lang="en-US" altLang="en-US" smtClean="0"/>
              <a:t> To learn about them.  </a:t>
            </a:r>
            <a:endParaRPr lang="en-US" altLang="en-US" b="1" smtClean="0"/>
          </a:p>
          <a:p>
            <a:r>
              <a:rPr lang="en-US" altLang="en-US" b="1" smtClean="0"/>
              <a:t>Explain:  </a:t>
            </a:r>
            <a:r>
              <a:rPr lang="en-US" altLang="en-US" smtClean="0"/>
              <a:t>Have students read </a:t>
            </a:r>
            <a:r>
              <a:rPr lang="en-US" altLang="en-US" i="1" smtClean="0"/>
              <a:t>The Critter Connection Food Chain  </a:t>
            </a:r>
            <a:r>
              <a:rPr lang="en-US" altLang="en-US" smtClean="0"/>
              <a:t>foldable booklet p. 4 to learn about decomposers.</a:t>
            </a:r>
          </a:p>
          <a:p>
            <a:r>
              <a:rPr lang="en-US" altLang="en-US" smtClean="0"/>
              <a:t>Ask:  </a:t>
            </a:r>
          </a:p>
          <a:p>
            <a:r>
              <a:rPr lang="en-US" altLang="en-US" smtClean="0"/>
              <a:t>Who are decomposers?</a:t>
            </a:r>
          </a:p>
          <a:p>
            <a:r>
              <a:rPr lang="en-US" altLang="en-US" smtClean="0"/>
              <a:t>What are some examples?</a:t>
            </a:r>
          </a:p>
          <a:p>
            <a:r>
              <a:rPr lang="en-US" altLang="en-US" smtClean="0"/>
              <a:t>How are decomposers and consumers alike?</a:t>
            </a:r>
          </a:p>
          <a:p>
            <a:r>
              <a:rPr lang="en-US" altLang="en-US" smtClean="0"/>
              <a:t>How are they different?</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22F894-2C9C-44B9-895D-53BC8EB08AEE}" type="slidenum">
              <a:rPr lang="en-US" altLang="en-US" smtClean="0"/>
              <a:pPr eaLnBrk="1" hangingPunct="1"/>
              <a:t>9</a:t>
            </a:fld>
            <a:endParaRPr lang="en-US" altLang="en-US" smtClean="0"/>
          </a:p>
        </p:txBody>
      </p:sp>
    </p:spTree>
    <p:extLst>
      <p:ext uri="{BB962C8B-B14F-4D97-AF65-F5344CB8AC3E}">
        <p14:creationId xmlns:p14="http://schemas.microsoft.com/office/powerpoint/2010/main" val="169894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altLang="en-US" b="1" smtClean="0"/>
              <a:t>Explore:  </a:t>
            </a:r>
            <a:r>
              <a:rPr lang="en-US" altLang="en-US" smtClean="0"/>
              <a:t>Click on the hyperlink </a:t>
            </a:r>
            <a:r>
              <a:rPr lang="en-US" altLang="en-US" smtClean="0">
                <a:hlinkClick r:id="rId3"/>
              </a:rPr>
              <a:t>Food chains </a:t>
            </a:r>
            <a:r>
              <a:rPr lang="en-US" altLang="en-US" smtClean="0"/>
              <a:t> to explore some animated samples of food chains for simulation and discussion.</a:t>
            </a:r>
          </a:p>
          <a:p>
            <a:pPr marL="228600" indent="-228600"/>
            <a:endParaRPr lang="en-US" altLang="en-US" b="1" smtClean="0"/>
          </a:p>
          <a:p>
            <a:pPr marL="228600" indent="-228600"/>
            <a:r>
              <a:rPr lang="en-US" altLang="en-US" b="1" smtClean="0"/>
              <a:t>Explain and Evaluate:  </a:t>
            </a:r>
          </a:p>
          <a:p>
            <a:pPr marL="228600" indent="-228600"/>
            <a:r>
              <a:rPr lang="en-US" altLang="en-US" smtClean="0"/>
              <a:t>Next ask:</a:t>
            </a:r>
          </a:p>
          <a:p>
            <a:pPr marL="228600" indent="-228600">
              <a:buFontTx/>
              <a:buAutoNum type="arabicPeriod"/>
            </a:pPr>
            <a:r>
              <a:rPr lang="en-US" altLang="en-US" smtClean="0"/>
              <a:t>What would happen to the hawk population if there were no snakes?</a:t>
            </a:r>
          </a:p>
          <a:p>
            <a:pPr marL="228600" indent="-228600">
              <a:buFontTx/>
              <a:buAutoNum type="arabicPeriod"/>
            </a:pPr>
            <a:r>
              <a:rPr lang="en-US" altLang="en-US" smtClean="0"/>
              <a:t>What would happen to the mouse population if there were no snakes?</a:t>
            </a:r>
          </a:p>
          <a:p>
            <a:pPr marL="228600" indent="-228600"/>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E7FA56-69E4-427C-8AF6-3B362C8548F6}" type="slidenum">
              <a:rPr lang="en-US" altLang="en-US" smtClean="0"/>
              <a:pPr eaLnBrk="1" hangingPunct="1"/>
              <a:t>10</a:t>
            </a:fld>
            <a:endParaRPr lang="en-US" altLang="en-US" smtClean="0"/>
          </a:p>
        </p:txBody>
      </p:sp>
    </p:spTree>
    <p:extLst>
      <p:ext uri="{BB962C8B-B14F-4D97-AF65-F5344CB8AC3E}">
        <p14:creationId xmlns:p14="http://schemas.microsoft.com/office/powerpoint/2010/main" val="374338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solidFill>
                <a:prstClr val="black">
                  <a:tint val="75000"/>
                </a:prstClr>
              </a:solidFill>
            </a:endParaRPr>
          </a:p>
        </p:txBody>
      </p:sp>
      <p:sp>
        <p:nvSpPr>
          <p:cNvPr id="10"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61BFB93B-9714-4085-A268-037762091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90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C9DC0F5-B49F-45EE-B54E-11560503156B}" type="slidenum">
              <a:rPr lang="en-US">
                <a:solidFill>
                  <a:prstClr val="black">
                    <a:tint val="75000"/>
                  </a:prstClr>
                </a:solidFill>
              </a:rPr>
              <a:pPr>
                <a:defRPr/>
              </a:pPr>
              <a:t>‹#›</a:t>
            </a:fld>
            <a:endParaRPr lang="en-US">
              <a:solidFill>
                <a:prstClr val="black">
                  <a:tint val="75000"/>
                </a:prstClr>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prstClr val="black"/>
              </a:solidFill>
            </a:endParaRPr>
          </a:p>
        </p:txBody>
      </p:sp>
      <p:sp>
        <p:nvSpPr>
          <p:cNvPr id="7" name="Footer Placeholder 4"/>
          <p:cNvSpPr txBox="1">
            <a:spLocks/>
          </p:cNvSpPr>
          <p:nvPr userDrawn="1"/>
        </p:nvSpPr>
        <p:spPr>
          <a:xfrm>
            <a:off x="4584700" y="6477000"/>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black"/>
                </a:solidFill>
              </a:rPr>
              <a:t>Department of Mathematics and Science</a:t>
            </a:r>
            <a:endParaRPr lang="en-US" dirty="0">
              <a:solidFill>
                <a:prstClr val="black"/>
              </a:solidFill>
            </a:endParaRPr>
          </a:p>
        </p:txBody>
      </p:sp>
    </p:spTree>
    <p:extLst>
      <p:ext uri="{BB962C8B-B14F-4D97-AF65-F5344CB8AC3E}">
        <p14:creationId xmlns:p14="http://schemas.microsoft.com/office/powerpoint/2010/main" val="650157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4323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pPr>
              <a:defRPr/>
            </a:pPr>
            <a:r>
              <a:rPr lang="en-US" dirty="0">
                <a:solidFill>
                  <a:prstClr val="black"/>
                </a:solidFill>
              </a:rPr>
              <a:t>Department of Mathematics and Science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1FACB2-16BB-4CD8-8D60-39139A09A362}" type="slidenum">
              <a:rPr lang="en-US">
                <a:solidFill>
                  <a:prstClr val="black">
                    <a:tint val="75000"/>
                  </a:prstClr>
                </a:solidFill>
              </a:rPr>
              <a:pPr>
                <a:defRPr/>
              </a:pPr>
              <a:t>‹#›</a:t>
            </a:fld>
            <a:endParaRPr lang="en-US">
              <a:solidFill>
                <a:prstClr val="black">
                  <a:tint val="75000"/>
                </a:prstClr>
              </a:solidFill>
            </a:endParaRPr>
          </a:p>
        </p:txBody>
      </p:sp>
      <p:pic>
        <p:nvPicPr>
          <p:cNvPr id="7" name="Picture 5" descr="Seal-NEW COL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736986"/>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brainpop.com/science/ecologyandbehavior/foodchain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heppardsoftware.com/content/animals/kidscorner/games/foodchaingame.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player.discoveryeducation.com/index.cfm?guidAssetId=b57770ed-dda5-485d-ae32-f1d0024f87f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hyperlink" Target="http://app.discoveryeducation.com/techbook2:concept/view/guidConceptId/e36be819-f53a-4ed1-8bb6-5b8ffdda461a/guidUnitId/3623a074-ab92-4e16-a65e-4ae014869d67" TargetMode="External"/><Relationship Id="rId3" Type="http://schemas.openxmlformats.org/officeDocument/2006/relationships/hyperlink" Target="http://app.discoveryeducation.com/techbook2:concept/view/guidConceptId/e36be819-f53a-4ed1-8bb6-5b8ffdda461a/guidUnitId/e378adfe-efa0-4304-9d0f-832a3199b3f1" TargetMode="External"/><Relationship Id="rId7" Type="http://schemas.openxmlformats.org/officeDocument/2006/relationships/hyperlink" Target="http://app.discoveryeducation.com/techbook2:concept/view/guidConceptId/e36be819-f53a-4ed1-8bb6-5b8ffdda461a/guidUnitId/43105838-eb76-4bff-838a-fa247e46f2a6" TargetMode="External"/><Relationship Id="rId2" Type="http://schemas.openxmlformats.org/officeDocument/2006/relationships/hyperlink" Target="http://app.discoveryeducation.com/techbook2:concept/view/guidConceptId/e36be819-f53a-4ed1-8bb6-5b8ffdda461a/guidUnitId/e047af53-9ec8-433e-90a7-5a0f74b79be1" TargetMode="External"/><Relationship Id="rId1" Type="http://schemas.openxmlformats.org/officeDocument/2006/relationships/slideLayout" Target="../slideLayouts/slideLayout2.xml"/><Relationship Id="rId6" Type="http://schemas.openxmlformats.org/officeDocument/2006/relationships/hyperlink" Target="http://app.discoveryeducation.com/techbook2:concept/view/guidConceptId/e36be819-f53a-4ed1-8bb6-5b8ffdda461a/guidUnitId/c6de7408-917e-4b51-a737-1243f5b41131" TargetMode="External"/><Relationship Id="rId5" Type="http://schemas.openxmlformats.org/officeDocument/2006/relationships/hyperlink" Target="http://app.discoveryeducation.com/techbook2:concept/view/guidConceptId/e36be819-f53a-4ed1-8bb6-5b8ffdda461a/guidUnitId/bb507e84-0bee-40f3-8689-a7b4bb3e65a4" TargetMode="External"/><Relationship Id="rId4" Type="http://schemas.openxmlformats.org/officeDocument/2006/relationships/hyperlink" Target="http://app.discoveryeducation.com/techbook2:concept/view/guidConceptId/e36be819-f53a-4ed1-8bb6-5b8ffdda461a/guidUnitId/57237c12-72f3-434c-8c5f-23714f134639" TargetMode="Externa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hyperlink" Target="http://player.discoveryeducation.com/index.cfm?guidAssetId=75fb5e6f-d12f-4a15-90e9-cae97954eec8" TargetMode="External"/><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hyperlink" Target="http://player.discoveryeducation.com/index.cfm?guidAssetId=9c7c3acf-d271-4f2e-9f3d-d46d57016f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www.newtonsapple.tv/video.php?id=9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www.pbs.org/wgbh/nova/methuselah/photosynthesi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newtonsapple.tv/video.php?id=915" TargetMode="External"/><Relationship Id="rId7"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tudyjams.scholastic.com/studyjams/jams/science/plants/photosynthesis.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layer.discoveryeducation.com/index.cfm?guidAssetId=9344B03C-2140-4054-BCD1-4E7FCC51E451&amp;blnFromSearch=1&amp;productcode=DS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player.discoveryeducation.com/index.cfm?guidAssetId=e4a28f2e-4f47-4a96-8662-859dfe6d61ca" TargetMode="External"/><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hyperlink" Target="http://images.google.com/imgres?imgurl=http://abouttitusville.com/BobPaty/Animals/images/Racoon.jpg&amp;imgrefurl=http://abouttitusville.com/BobPaty/Animals/pages/Racoon.htm&amp;usg=__ig4FT4B2d4EwWwkCf0e_rsg6iiU=&amp;h=418&amp;w=576&amp;sz=42&amp;hl=en&amp;start=1&amp;sig2=3FJqvKDYqJvhXIUopt7q_g&amp;tbnid=NMB8aogoHt7fXM:&amp;tbnh=97&amp;tbnw=134&amp;ei=U-N4SeTUAt-zjAf28_y5AQ&amp;prev=/images?q%3Dracoon%26hl%3Den%26rlz%3D1G1GGLQ_ENUS30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layer.discoveryeducation.com/index.cfm?guidAssetId=e21ff788-34a2-4209-8f5b-f87a011329fb"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4"/>
          <p:cNvSpPr>
            <a:spLocks noGrp="1"/>
          </p:cNvSpPr>
          <p:nvPr>
            <p:ph type="title"/>
          </p:nvPr>
        </p:nvSpPr>
        <p:spPr/>
        <p:txBody>
          <a:bodyPr/>
          <a:lstStyle/>
          <a:p>
            <a:r>
              <a:rPr lang="en-US" altLang="en-US" sz="4000" dirty="0" smtClean="0"/>
              <a:t/>
            </a:r>
            <a:br>
              <a:rPr lang="en-US" altLang="en-US" sz="4000" dirty="0" smtClean="0"/>
            </a:br>
            <a:r>
              <a:rPr lang="en-US" altLang="en-US" sz="4000" dirty="0" smtClean="0"/>
              <a:t>Big Idea 17: Interdependence:</a:t>
            </a:r>
            <a:br>
              <a:rPr lang="en-US" altLang="en-US" sz="4000" dirty="0" smtClean="0"/>
            </a:br>
            <a:r>
              <a:rPr lang="en-US" altLang="en-US" sz="4000" dirty="0" smtClean="0"/>
              <a:t>Needs of Organisms</a:t>
            </a:r>
            <a:r>
              <a:rPr lang="en-US" altLang="en-US" dirty="0" smtClean="0"/>
              <a:t/>
            </a:r>
            <a:br>
              <a:rPr lang="en-US" altLang="en-US" dirty="0" smtClean="0"/>
            </a:br>
            <a:r>
              <a:rPr lang="en-US" altLang="en-US" sz="2000" dirty="0" smtClean="0"/>
              <a:t/>
            </a:r>
            <a:br>
              <a:rPr lang="en-US" altLang="en-US" sz="2000" dirty="0" smtClean="0"/>
            </a:br>
            <a:r>
              <a:rPr lang="en-US" altLang="en-US" sz="2000" dirty="0" smtClean="0"/>
              <a:t/>
            </a:r>
            <a:br>
              <a:rPr lang="en-US" altLang="en-US" sz="2000" dirty="0" smtClean="0"/>
            </a:br>
            <a:r>
              <a:rPr lang="en-US" altLang="en-US" sz="2400" dirty="0" smtClean="0"/>
              <a:t/>
            </a:r>
            <a:br>
              <a:rPr lang="en-US" altLang="en-US" sz="2400" dirty="0" smtClean="0"/>
            </a:br>
            <a:endParaRPr lang="en-US" altLang="en-US" dirty="0" smtClean="0"/>
          </a:p>
        </p:txBody>
      </p:sp>
      <p:sp>
        <p:nvSpPr>
          <p:cNvPr id="2050" name="Content Placeholder 1"/>
          <p:cNvSpPr>
            <a:spLocks noGrp="1"/>
          </p:cNvSpPr>
          <p:nvPr>
            <p:ph sz="quarter" idx="2"/>
          </p:nvPr>
        </p:nvSpPr>
        <p:spPr/>
        <p:txBody>
          <a:bodyPr/>
          <a:lstStyle/>
          <a:p>
            <a:pPr marL="0" indent="0" algn="ctr">
              <a:buNone/>
            </a:pPr>
            <a:endParaRPr lang="en-US" altLang="en-US" sz="2000" dirty="0" smtClean="0"/>
          </a:p>
          <a:p>
            <a:pPr marL="0" indent="0" algn="ctr">
              <a:buNone/>
            </a:pPr>
            <a:r>
              <a:rPr lang="en-US" altLang="en-US" sz="2000" dirty="0" smtClean="0"/>
              <a:t>\</a:t>
            </a:r>
          </a:p>
        </p:txBody>
      </p:sp>
      <p:sp>
        <p:nvSpPr>
          <p:cNvPr id="7" name="Content Placeholder 6"/>
          <p:cNvSpPr>
            <a:spLocks noGrp="1"/>
          </p:cNvSpPr>
          <p:nvPr>
            <p:ph sz="quarter" idx="4"/>
          </p:nvPr>
        </p:nvSpPr>
        <p:spPr>
          <a:xfrm>
            <a:off x="609600" y="1676400"/>
            <a:ext cx="8077201" cy="4627563"/>
          </a:xfrm>
        </p:spPr>
        <p:txBody>
          <a:bodyPr/>
          <a:lstStyle/>
          <a:p>
            <a:pPr marL="0" indent="0" algn="ctr">
              <a:buNone/>
            </a:pPr>
            <a:r>
              <a:rPr lang="en-US" dirty="0" smtClean="0">
                <a:solidFill>
                  <a:srgbClr val="00B050"/>
                </a:solidFill>
              </a:rPr>
              <a:t>SUPPLEMENTAL RESOURCES</a:t>
            </a:r>
          </a:p>
          <a:p>
            <a:pPr marL="0" indent="0">
              <a:buNone/>
            </a:pPr>
            <a:r>
              <a:rPr lang="en-US" b="1" dirty="0" smtClean="0"/>
              <a:t>BRAIN POP:</a:t>
            </a:r>
          </a:p>
          <a:p>
            <a:r>
              <a:rPr lang="en-US" dirty="0">
                <a:hlinkClick r:id="rId2"/>
              </a:rPr>
              <a:t>https://www.brainpop.com/science/ecologyandbehavior/foodchains</a:t>
            </a:r>
            <a:r>
              <a:rPr lang="en-US" dirty="0" smtClean="0">
                <a:hlinkClick r:id="rId2"/>
              </a:rPr>
              <a:t>/</a:t>
            </a:r>
            <a:endParaRPr lang="en-US" dirty="0" smtClean="0"/>
          </a:p>
          <a:p>
            <a:pPr marL="0" indent="0">
              <a:buNone/>
            </a:pPr>
            <a:r>
              <a:rPr lang="en-US" b="1" dirty="0" smtClean="0"/>
              <a:t>SCIENCE FUSION LEVELED READER:</a:t>
            </a:r>
          </a:p>
          <a:p>
            <a:r>
              <a:rPr lang="en-US" dirty="0" smtClean="0"/>
              <a:t>The Flow of Energy (Blue)</a:t>
            </a:r>
          </a:p>
          <a:p>
            <a:pPr marL="0" indent="0">
              <a:buNone/>
            </a:pPr>
            <a:r>
              <a:rPr lang="en-US" b="1" dirty="0" smtClean="0"/>
              <a:t>SCIENCE</a:t>
            </a:r>
            <a:r>
              <a:rPr lang="en-US" dirty="0" smtClean="0"/>
              <a:t> </a:t>
            </a:r>
            <a:r>
              <a:rPr lang="en-US" b="1" dirty="0" smtClean="0"/>
              <a:t>FUSION E-TEXT:</a:t>
            </a:r>
          </a:p>
          <a:p>
            <a:r>
              <a:rPr lang="en-US" dirty="0" smtClean="0"/>
              <a:t>3</a:t>
            </a:r>
            <a:r>
              <a:rPr lang="en-US" baseline="30000" dirty="0" smtClean="0"/>
              <a:t>RD</a:t>
            </a:r>
            <a:r>
              <a:rPr lang="en-US" dirty="0" smtClean="0"/>
              <a:t> Grade: Unit 8 Living Things Change</a:t>
            </a:r>
          </a:p>
          <a:p>
            <a:r>
              <a:rPr lang="en-US" dirty="0" smtClean="0"/>
              <a:t>4</a:t>
            </a:r>
            <a:r>
              <a:rPr lang="en-US" baseline="30000" dirty="0" smtClean="0"/>
              <a:t>th</a:t>
            </a:r>
            <a:r>
              <a:rPr lang="en-US" dirty="0" smtClean="0"/>
              <a:t> Grade: Unit 10 Organisms and Their Environment</a:t>
            </a:r>
            <a:endParaRPr lang="en-US" dirty="0"/>
          </a:p>
        </p:txBody>
      </p:sp>
    </p:spTree>
    <p:extLst>
      <p:ext uri="{BB962C8B-B14F-4D97-AF65-F5344CB8AC3E}">
        <p14:creationId xmlns:p14="http://schemas.microsoft.com/office/powerpoint/2010/main" val="68143604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962400"/>
            <a:ext cx="8382000" cy="5181600"/>
          </a:xfrm>
        </p:spPr>
        <p:txBody>
          <a:bodyPr/>
          <a:lstStyle/>
          <a:p>
            <a:pPr marL="228600" indent="-228600">
              <a:buFont typeface="Arial" charset="0"/>
              <a:buAutoNum type="arabicPeriod"/>
            </a:pPr>
            <a:r>
              <a:rPr lang="en-US" altLang="en-US" sz="2800" smtClean="0"/>
              <a:t>What would happen to the hawk population if there were no snakes?</a:t>
            </a:r>
          </a:p>
          <a:p>
            <a:pPr marL="228600" indent="-228600">
              <a:spcBef>
                <a:spcPct val="30000"/>
              </a:spcBef>
              <a:buFontTx/>
              <a:buAutoNum type="arabicPeriod"/>
            </a:pPr>
            <a:r>
              <a:rPr lang="en-US" altLang="en-US" sz="2800" smtClean="0"/>
              <a:t>What would happen to the mouse population if there were no snakes?</a:t>
            </a:r>
          </a:p>
          <a:p>
            <a:pPr marL="228600" indent="-228600">
              <a:spcBef>
                <a:spcPct val="30000"/>
              </a:spcBef>
              <a:buFont typeface="Arial" charset="0"/>
              <a:buNone/>
            </a:pPr>
            <a:r>
              <a:rPr lang="en-US" altLang="en-US" sz="2800" smtClean="0"/>
              <a:t>All together producers, consumers, and decomposers form an interdependence.</a:t>
            </a:r>
          </a:p>
        </p:txBody>
      </p:sp>
      <p:sp>
        <p:nvSpPr>
          <p:cNvPr id="11267" name="Title 4"/>
          <p:cNvSpPr>
            <a:spLocks noGrp="1"/>
          </p:cNvSpPr>
          <p:nvPr>
            <p:ph type="title"/>
          </p:nvPr>
        </p:nvSpPr>
        <p:spPr>
          <a:xfrm>
            <a:off x="762000" y="274638"/>
            <a:ext cx="8229600" cy="1143000"/>
          </a:xfrm>
        </p:spPr>
        <p:txBody>
          <a:bodyPr/>
          <a:lstStyle/>
          <a:p>
            <a:r>
              <a:rPr lang="en-US" altLang="en-US" sz="2800" dirty="0" smtClean="0">
                <a:hlinkClick r:id="rId3"/>
              </a:rPr>
              <a:t>Food chains </a:t>
            </a:r>
            <a:r>
              <a:rPr lang="en-US" altLang="en-US" sz="2800" dirty="0" smtClean="0"/>
              <a:t>can help us to understand how animals depend on plants and sometimes on other animals.</a:t>
            </a:r>
            <a:r>
              <a:rPr lang="en-US" altLang="en-US" dirty="0" smtClean="0"/>
              <a:t/>
            </a:r>
            <a:br>
              <a:rPr lang="en-US" altLang="en-US" dirty="0" smtClean="0"/>
            </a:br>
            <a:endParaRPr lang="en-US" altLang="en-US" dirty="0" smtClean="0"/>
          </a:p>
        </p:txBody>
      </p:sp>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267575"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713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274638"/>
            <a:ext cx="8305800" cy="1143000"/>
          </a:xfrm>
        </p:spPr>
        <p:txBody>
          <a:bodyPr/>
          <a:lstStyle/>
          <a:p>
            <a:r>
              <a:rPr lang="en-US" altLang="en-US" sz="3600" dirty="0" smtClean="0"/>
              <a:t/>
            </a:r>
            <a:br>
              <a:rPr lang="en-US" altLang="en-US" sz="3600" dirty="0" smtClean="0"/>
            </a:br>
            <a:r>
              <a:rPr lang="en-US" altLang="en-US" sz="3600" dirty="0" smtClean="0"/>
              <a:t>Using all of the pictures and/or names below, draw and label a possible food chain</a:t>
            </a:r>
            <a:r>
              <a:rPr lang="en-US" altLang="en-US" dirty="0" smtClean="0"/>
              <a:t/>
            </a:r>
            <a:br>
              <a:rPr lang="en-US" altLang="en-US" dirty="0" smtClean="0"/>
            </a:br>
            <a:endParaRPr lang="en-US" altLang="en-US" dirty="0" smtClean="0"/>
          </a:p>
        </p:txBody>
      </p:sp>
      <p:pic>
        <p:nvPicPr>
          <p:cNvPr id="12291" name="Content Placeholder 3" descr="Food Chain FCAT.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286000"/>
            <a:ext cx="6827838" cy="1543050"/>
          </a:xfrm>
        </p:spPr>
      </p:pic>
      <p:sp>
        <p:nvSpPr>
          <p:cNvPr id="17412" name="TextBox 1"/>
          <p:cNvSpPr txBox="1">
            <a:spLocks noChangeArrowheads="1"/>
          </p:cNvSpPr>
          <p:nvPr/>
        </p:nvSpPr>
        <p:spPr bwMode="auto">
          <a:xfrm>
            <a:off x="381000" y="4572000"/>
            <a:ext cx="8321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How are plants and animals </a:t>
            </a:r>
            <a:r>
              <a:rPr lang="en-US" altLang="en-US" sz="2800" dirty="0">
                <a:hlinkClick r:id="rId4"/>
              </a:rPr>
              <a:t>interdependent</a:t>
            </a:r>
            <a:r>
              <a:rPr lang="en-US" altLang="en-US" sz="2800" dirty="0"/>
              <a:t>?</a:t>
            </a:r>
            <a:endParaRPr lang="en-US" altLang="en-US" dirty="0"/>
          </a:p>
        </p:txBody>
      </p:sp>
    </p:spTree>
    <p:extLst>
      <p:ext uri="{BB962C8B-B14F-4D97-AF65-F5344CB8AC3E}">
        <p14:creationId xmlns:p14="http://schemas.microsoft.com/office/powerpoint/2010/main" val="3240172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0"/>
            <a:ext cx="8458200" cy="1295400"/>
          </a:xfrm>
        </p:spPr>
        <p:txBody>
          <a:bodyPr/>
          <a:lstStyle/>
          <a:p>
            <a:r>
              <a:rPr lang="en-US" altLang="en-US" sz="3600" dirty="0" smtClean="0"/>
              <a:t/>
            </a:r>
            <a:br>
              <a:rPr lang="en-US" altLang="en-US" sz="3600" dirty="0" smtClean="0"/>
            </a:br>
            <a:r>
              <a:rPr lang="en-US" altLang="en-US" sz="3600" b="1" dirty="0" smtClean="0"/>
              <a:t>Food Chain Assessment</a:t>
            </a:r>
            <a:r>
              <a:rPr lang="en-US" altLang="en-US" sz="3600" dirty="0" smtClean="0"/>
              <a:t/>
            </a:r>
            <a:br>
              <a:rPr lang="en-US" altLang="en-US" sz="3600" dirty="0" smtClean="0"/>
            </a:br>
            <a:r>
              <a:rPr lang="en-US" altLang="en-US" sz="3200" b="1" dirty="0" smtClean="0"/>
              <a:t>Read the following scenario and complete A &amp; B</a:t>
            </a:r>
            <a:r>
              <a:rPr lang="en-US" altLang="en-US" sz="3600" dirty="0" smtClean="0"/>
              <a:t/>
            </a:r>
            <a:br>
              <a:rPr lang="en-US" altLang="en-US" sz="3600" dirty="0" smtClean="0"/>
            </a:br>
            <a:endParaRPr lang="en-US" altLang="en-US" sz="3600" dirty="0" smtClean="0"/>
          </a:p>
        </p:txBody>
      </p:sp>
      <p:sp>
        <p:nvSpPr>
          <p:cNvPr id="16387" name="Content Placeholder 2"/>
          <p:cNvSpPr>
            <a:spLocks noGrp="1"/>
          </p:cNvSpPr>
          <p:nvPr>
            <p:ph idx="1"/>
          </p:nvPr>
        </p:nvSpPr>
        <p:spPr>
          <a:xfrm>
            <a:off x="228600" y="1600200"/>
            <a:ext cx="8686800" cy="5257800"/>
          </a:xfrm>
        </p:spPr>
        <p:txBody>
          <a:bodyPr/>
          <a:lstStyle/>
          <a:p>
            <a:pPr marL="0" indent="0">
              <a:spcBef>
                <a:spcPct val="0"/>
              </a:spcBef>
              <a:buFont typeface="Arial" pitchFamily="34" charset="0"/>
              <a:buNone/>
              <a:defRPr/>
            </a:pPr>
            <a:r>
              <a:rPr lang="en-US" dirty="0" smtClean="0"/>
              <a:t>Huckleberry bushes grow in sunny patches in the forest.  Birds eat the berries. Coyotes eat the berries, too. Sometimes coyotes also eat the birds. </a:t>
            </a:r>
          </a:p>
          <a:p>
            <a:pPr marL="0" indent="0">
              <a:spcBef>
                <a:spcPct val="0"/>
              </a:spcBef>
              <a:buFont typeface="Arial" pitchFamily="34" charset="0"/>
              <a:buNone/>
              <a:defRPr/>
            </a:pPr>
            <a:endParaRPr lang="en-US" dirty="0" smtClean="0"/>
          </a:p>
          <a:p>
            <a:pPr marL="514350" indent="-514350">
              <a:spcBef>
                <a:spcPct val="0"/>
              </a:spcBef>
              <a:buFont typeface="Arial" pitchFamily="34" charset="0"/>
              <a:buAutoNum type="alphaUcPeriod"/>
              <a:defRPr/>
            </a:pPr>
            <a:r>
              <a:rPr lang="en-US" sz="2800" dirty="0" smtClean="0"/>
              <a:t>Identify each living thing in this food chain as a </a:t>
            </a:r>
          </a:p>
          <a:p>
            <a:pPr marL="514350" indent="-514350">
              <a:spcBef>
                <a:spcPct val="0"/>
              </a:spcBef>
              <a:buFont typeface="Arial" pitchFamily="34" charset="0"/>
              <a:buNone/>
              <a:defRPr/>
            </a:pPr>
            <a:r>
              <a:rPr lang="en-US" sz="2800" dirty="0" smtClean="0"/>
              <a:t>      consumer, or producer.</a:t>
            </a:r>
          </a:p>
          <a:p>
            <a:pPr marL="0" indent="0">
              <a:spcBef>
                <a:spcPct val="0"/>
              </a:spcBef>
              <a:buFont typeface="Arial" pitchFamily="34" charset="0"/>
              <a:buNone/>
              <a:defRPr/>
            </a:pPr>
            <a:endParaRPr lang="en-US" sz="2800" dirty="0" smtClean="0"/>
          </a:p>
          <a:p>
            <a:pPr marL="514350" indent="-514350">
              <a:spcBef>
                <a:spcPct val="0"/>
              </a:spcBef>
              <a:buFont typeface="Arial" pitchFamily="34" charset="0"/>
              <a:buAutoNum type="alphaUcPeriod" startAt="2"/>
              <a:defRPr/>
            </a:pPr>
            <a:r>
              <a:rPr lang="en-US" sz="2800" dirty="0" smtClean="0"/>
              <a:t>For the living things you identified as consumers in </a:t>
            </a:r>
          </a:p>
          <a:p>
            <a:pPr marL="514350" indent="-514350">
              <a:spcBef>
                <a:spcPct val="0"/>
              </a:spcBef>
              <a:buFont typeface="Arial" pitchFamily="34" charset="0"/>
              <a:buNone/>
              <a:defRPr/>
            </a:pPr>
            <a:r>
              <a:rPr lang="en-US" sz="2800" dirty="0" smtClean="0"/>
              <a:t>      part A, identify whether they are herbivores, carnivores, or omnivores.  Explain how you made your choices.</a:t>
            </a:r>
          </a:p>
        </p:txBody>
      </p:sp>
    </p:spTree>
    <p:extLst>
      <p:ext uri="{BB962C8B-B14F-4D97-AF65-F5344CB8AC3E}">
        <p14:creationId xmlns:p14="http://schemas.microsoft.com/office/powerpoint/2010/main" val="1209220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752600"/>
          </a:xfrm>
        </p:spPr>
        <p:txBody>
          <a:bodyPr/>
          <a:lstStyle/>
          <a:p>
            <a:r>
              <a:rPr lang="en-US" altLang="en-US" b="1" smtClean="0"/>
              <a:t>What is </a:t>
            </a:r>
            <a:br>
              <a:rPr lang="en-US" altLang="en-US" b="1" smtClean="0"/>
            </a:br>
            <a:r>
              <a:rPr lang="en-US" altLang="en-US" b="1" smtClean="0"/>
              <a:t>interdependence?</a:t>
            </a:r>
          </a:p>
        </p:txBody>
      </p:sp>
      <p:sp>
        <p:nvSpPr>
          <p:cNvPr id="5123" name="Content Placeholder 2"/>
          <p:cNvSpPr>
            <a:spLocks noGrp="1"/>
          </p:cNvSpPr>
          <p:nvPr>
            <p:ph idx="1"/>
          </p:nvPr>
        </p:nvSpPr>
        <p:spPr>
          <a:xfrm>
            <a:off x="182563" y="1828800"/>
            <a:ext cx="8809037" cy="4297363"/>
          </a:xfrm>
        </p:spPr>
        <p:txBody>
          <a:bodyPr/>
          <a:lstStyle/>
          <a:p>
            <a:pPr marL="0" indent="0">
              <a:buFont typeface="Arial" charset="0"/>
              <a:buNone/>
            </a:pPr>
            <a:r>
              <a:rPr lang="en-US" altLang="en-US" b="1" dirty="0" smtClean="0"/>
              <a:t>The way all living things depend on each other. </a:t>
            </a:r>
          </a:p>
          <a:p>
            <a:pPr marL="0" indent="0">
              <a:buFont typeface="Arial" charset="0"/>
              <a:buNone/>
            </a:pPr>
            <a:r>
              <a:rPr lang="en-US" altLang="en-US" dirty="0" smtClean="0"/>
              <a:t>No plant or animal lives alone. </a:t>
            </a:r>
          </a:p>
          <a:p>
            <a:pPr marL="0" indent="0">
              <a:buFont typeface="Arial" charset="0"/>
              <a:buNone/>
            </a:pPr>
            <a:r>
              <a:rPr lang="en-US" altLang="en-US" dirty="0" smtClean="0"/>
              <a:t>Each depends in some way upon other plants and/or animals for energy in order to live, grow, and reproduce. </a:t>
            </a:r>
          </a:p>
        </p:txBody>
      </p:sp>
      <p:pic>
        <p:nvPicPr>
          <p:cNvPr id="16388" name="Picture 10" descr="HPIM0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267200"/>
            <a:ext cx="30480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4" descr="C:\Documents and Settings\096512\My Documents\My Pictures\u2975532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228600"/>
            <a:ext cx="21002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descr="G:\everglades\panther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76800"/>
            <a:ext cx="17478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baby_gato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69863"/>
            <a:ext cx="17145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285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 calcmode="lin" valueType="num">
                                      <p:cBhvr additive="base">
                                        <p:cTn id="18"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0" y="274638"/>
            <a:ext cx="7924800" cy="639762"/>
          </a:xfrm>
        </p:spPr>
        <p:txBody>
          <a:bodyPr/>
          <a:lstStyle/>
          <a:p>
            <a:r>
              <a:rPr lang="en-US" altLang="en-US" dirty="0" smtClean="0"/>
              <a:t/>
            </a:r>
            <a:br>
              <a:rPr lang="en-US" altLang="en-US" dirty="0" smtClean="0"/>
            </a:br>
            <a:r>
              <a:rPr lang="en-US" altLang="en-US" sz="4000" b="1" dirty="0" smtClean="0"/>
              <a:t>Concept Review: </a:t>
            </a:r>
            <a:br>
              <a:rPr lang="en-US" altLang="en-US" sz="4000" b="1" dirty="0" smtClean="0"/>
            </a:br>
            <a:r>
              <a:rPr lang="en-US" altLang="en-US" sz="4000" b="1" dirty="0" smtClean="0"/>
              <a:t>Parts of a Food Chain</a:t>
            </a:r>
            <a:r>
              <a:rPr lang="en-US" altLang="en-US" b="1" dirty="0" smtClean="0"/>
              <a:t/>
            </a:r>
            <a:br>
              <a:rPr lang="en-US" altLang="en-US" b="1" dirty="0" smtClean="0"/>
            </a:br>
            <a:endParaRPr lang="en-US" altLang="en-US" dirty="0" smtClean="0"/>
          </a:p>
        </p:txBody>
      </p:sp>
      <p:sp>
        <p:nvSpPr>
          <p:cNvPr id="3" name="Content Placeholder 2"/>
          <p:cNvSpPr>
            <a:spLocks noGrp="1"/>
          </p:cNvSpPr>
          <p:nvPr>
            <p:ph idx="1"/>
          </p:nvPr>
        </p:nvSpPr>
        <p:spPr>
          <a:xfrm>
            <a:off x="152400" y="1219200"/>
            <a:ext cx="8763000" cy="5638800"/>
          </a:xfrm>
        </p:spPr>
        <p:txBody>
          <a:bodyPr/>
          <a:lstStyle/>
          <a:p>
            <a:pPr marL="0" indent="0">
              <a:buFont typeface="Arial" charset="0"/>
              <a:buNone/>
              <a:defRPr/>
            </a:pPr>
            <a:r>
              <a:rPr lang="en-US" dirty="0" smtClean="0"/>
              <a:t>1.  What sources of </a:t>
            </a:r>
            <a:r>
              <a:rPr lang="en-US" dirty="0" smtClean="0">
                <a:hlinkClick r:id="rId2" action="ppaction://hlinkfile"/>
              </a:rPr>
              <a:t>energy</a:t>
            </a:r>
            <a:r>
              <a:rPr lang="en-US" dirty="0" smtClean="0"/>
              <a:t> do all organisms need?</a:t>
            </a:r>
          </a:p>
          <a:p>
            <a:pPr marL="0" indent="0">
              <a:buFont typeface="Arial" charset="0"/>
              <a:buNone/>
              <a:defRPr/>
            </a:pPr>
            <a:r>
              <a:rPr lang="en-US" dirty="0" smtClean="0"/>
              <a:t>      </a:t>
            </a:r>
            <a:r>
              <a:rPr lang="en-US" dirty="0" smtClean="0">
                <a:solidFill>
                  <a:srgbClr val="FF0000"/>
                </a:solidFill>
              </a:rPr>
              <a:t>Answer: </a:t>
            </a:r>
            <a:r>
              <a:rPr lang="en-US" dirty="0" smtClean="0"/>
              <a:t>Organisms need a source of energy to</a:t>
            </a:r>
          </a:p>
          <a:p>
            <a:pPr marL="0" indent="0">
              <a:buFont typeface="Arial" charset="0"/>
              <a:buNone/>
              <a:defRPr/>
            </a:pPr>
            <a:r>
              <a:rPr lang="en-US" dirty="0"/>
              <a:t> </a:t>
            </a:r>
            <a:r>
              <a:rPr lang="en-US" dirty="0" smtClean="0"/>
              <a:t>      survive. The sun, plants, and animals are all </a:t>
            </a:r>
          </a:p>
          <a:p>
            <a:pPr marL="0" indent="0">
              <a:buFont typeface="Arial" charset="0"/>
              <a:buNone/>
              <a:defRPr/>
            </a:pPr>
            <a:r>
              <a:rPr lang="en-US" dirty="0"/>
              <a:t> </a:t>
            </a:r>
            <a:r>
              <a:rPr lang="en-US" dirty="0" smtClean="0"/>
              <a:t>      sources of energy for organisms.</a:t>
            </a:r>
          </a:p>
          <a:p>
            <a:pPr marL="514350" indent="-514350">
              <a:buFont typeface="Arial" charset="0"/>
              <a:buAutoNum type="arabicPeriod" startAt="2"/>
              <a:defRPr/>
            </a:pPr>
            <a:r>
              <a:rPr lang="en-US" dirty="0" smtClean="0"/>
              <a:t>Which organisms are </a:t>
            </a:r>
            <a:r>
              <a:rPr lang="en-US" dirty="0" smtClean="0">
                <a:hlinkClick r:id="rId3" action="ppaction://hlinkfile"/>
              </a:rPr>
              <a:t>producers</a:t>
            </a:r>
            <a:r>
              <a:rPr lang="en-US" dirty="0" smtClean="0"/>
              <a:t> and which are</a:t>
            </a:r>
          </a:p>
          <a:p>
            <a:pPr marL="0" indent="0">
              <a:buFont typeface="Arial" charset="0"/>
              <a:buNone/>
              <a:defRPr/>
            </a:pPr>
            <a:r>
              <a:rPr lang="en-US" dirty="0"/>
              <a:t> </a:t>
            </a:r>
            <a:r>
              <a:rPr lang="en-US" dirty="0" smtClean="0"/>
              <a:t>     </a:t>
            </a:r>
            <a:r>
              <a:rPr lang="en-US" dirty="0" smtClean="0">
                <a:hlinkClick r:id="rId4" action="ppaction://hlinkfile"/>
              </a:rPr>
              <a:t>consumers</a:t>
            </a:r>
            <a:r>
              <a:rPr lang="en-US" dirty="0" smtClean="0"/>
              <a:t> in a </a:t>
            </a:r>
            <a:r>
              <a:rPr lang="en-US" dirty="0" smtClean="0">
                <a:hlinkClick r:id="rId5" action="ppaction://hlinkfile"/>
              </a:rPr>
              <a:t>food chain</a:t>
            </a:r>
            <a:r>
              <a:rPr lang="en-US" dirty="0" smtClean="0"/>
              <a:t>?</a:t>
            </a:r>
          </a:p>
          <a:p>
            <a:pPr marL="0" indent="0">
              <a:spcBef>
                <a:spcPts val="0"/>
              </a:spcBef>
              <a:buFont typeface="Arial" charset="0"/>
              <a:buNone/>
              <a:defRPr/>
            </a:pPr>
            <a:r>
              <a:rPr lang="en-US" dirty="0" smtClean="0"/>
              <a:t>      </a:t>
            </a:r>
            <a:r>
              <a:rPr lang="en-US" dirty="0" smtClean="0">
                <a:solidFill>
                  <a:srgbClr val="FF0000"/>
                </a:solidFill>
              </a:rPr>
              <a:t>Answer: </a:t>
            </a:r>
            <a:r>
              <a:rPr lang="en-US" dirty="0" smtClean="0"/>
              <a:t>Plants are producers that make their</a:t>
            </a:r>
          </a:p>
          <a:p>
            <a:pPr marL="0" indent="0">
              <a:spcBef>
                <a:spcPts val="0"/>
              </a:spcBef>
              <a:buFont typeface="Arial" charset="0"/>
              <a:buNone/>
              <a:defRPr/>
            </a:pPr>
            <a:r>
              <a:rPr lang="en-US" dirty="0"/>
              <a:t> </a:t>
            </a:r>
            <a:r>
              <a:rPr lang="en-US" dirty="0" smtClean="0"/>
              <a:t>     own food for energy. </a:t>
            </a:r>
            <a:r>
              <a:rPr lang="en-US" dirty="0" smtClean="0">
                <a:hlinkClick r:id="rId6" action="ppaction://hlinkfile"/>
              </a:rPr>
              <a:t>Herbivores</a:t>
            </a:r>
            <a:r>
              <a:rPr lang="en-US" dirty="0" smtClean="0"/>
              <a:t>, </a:t>
            </a:r>
            <a:r>
              <a:rPr lang="en-US" dirty="0" smtClean="0">
                <a:hlinkClick r:id="rId7" action="ppaction://hlinkfile"/>
              </a:rPr>
              <a:t>carnivores</a:t>
            </a:r>
            <a:r>
              <a:rPr lang="en-US" dirty="0" smtClean="0"/>
              <a:t>, </a:t>
            </a:r>
          </a:p>
          <a:p>
            <a:pPr marL="0" indent="0">
              <a:spcBef>
                <a:spcPts val="0"/>
              </a:spcBef>
              <a:buFont typeface="Arial" charset="0"/>
              <a:buNone/>
              <a:defRPr/>
            </a:pPr>
            <a:r>
              <a:rPr lang="en-US" dirty="0"/>
              <a:t> </a:t>
            </a:r>
            <a:r>
              <a:rPr lang="en-US" dirty="0" smtClean="0"/>
              <a:t>     and </a:t>
            </a:r>
            <a:r>
              <a:rPr lang="en-US" dirty="0" smtClean="0">
                <a:hlinkClick r:id="rId8" action="ppaction://hlinkfile"/>
              </a:rPr>
              <a:t>omnivores</a:t>
            </a:r>
            <a:r>
              <a:rPr lang="en-US" dirty="0" smtClean="0"/>
              <a:t> are consumers that eat </a:t>
            </a:r>
          </a:p>
          <a:p>
            <a:pPr marL="0" indent="0">
              <a:spcBef>
                <a:spcPts val="0"/>
              </a:spcBef>
              <a:buFont typeface="Arial" charset="0"/>
              <a:buNone/>
              <a:defRPr/>
            </a:pPr>
            <a:r>
              <a:rPr lang="en-US" dirty="0" smtClean="0"/>
              <a:t>      other organisms as food.</a:t>
            </a:r>
          </a:p>
          <a:p>
            <a:pPr marL="0" indent="0">
              <a:buFont typeface="Arial" charset="0"/>
              <a:buNone/>
              <a:defRPr/>
            </a:pPr>
            <a:endParaRPr lang="en-US" dirty="0"/>
          </a:p>
        </p:txBody>
      </p:sp>
      <p:pic>
        <p:nvPicPr>
          <p:cNvPr id="174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7075" y="228600"/>
            <a:ext cx="50006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228600" y="1524000"/>
            <a:ext cx="8610600" cy="4602163"/>
          </a:xfrm>
        </p:spPr>
        <p:txBody>
          <a:bodyPr/>
          <a:lstStyle/>
          <a:p>
            <a:pPr marL="0" indent="0">
              <a:buFont typeface="Arial" charset="0"/>
              <a:buNone/>
            </a:pPr>
            <a:r>
              <a:rPr lang="en-US" altLang="en-US" dirty="0" smtClean="0"/>
              <a:t>3.  How do plants get energy?</a:t>
            </a:r>
          </a:p>
          <a:p>
            <a:pPr marL="0" indent="0">
              <a:buFont typeface="Arial" charset="0"/>
              <a:buNone/>
            </a:pPr>
            <a:endParaRPr lang="en-US" altLang="en-US" dirty="0" smtClean="0">
              <a:solidFill>
                <a:srgbClr val="FF0000"/>
              </a:solidFill>
            </a:endParaRPr>
          </a:p>
          <a:p>
            <a:pPr marL="0" indent="0">
              <a:buFont typeface="Arial" charset="0"/>
              <a:buNone/>
            </a:pPr>
            <a:r>
              <a:rPr lang="en-US" altLang="en-US" dirty="0" smtClean="0">
                <a:solidFill>
                  <a:srgbClr val="FF0000"/>
                </a:solidFill>
              </a:rPr>
              <a:t>Answer: </a:t>
            </a:r>
            <a:r>
              <a:rPr lang="en-US" altLang="en-US" dirty="0" smtClean="0"/>
              <a:t>Plants get energy from the food they make. Plants use sunlight, water, and air to make food to live and grow. Some plants are carnivorous and also get energy by eating other organisms.</a:t>
            </a:r>
          </a:p>
          <a:p>
            <a:pPr marL="0" indent="0">
              <a:buFont typeface="Arial" charset="0"/>
              <a:buNone/>
            </a:pPr>
            <a:endParaRPr lang="en-US" altLang="en-US" dirty="0" smtClean="0"/>
          </a:p>
          <a:p>
            <a:pPr marL="0" indent="0">
              <a:buFont typeface="Arial" charset="0"/>
              <a:buNone/>
            </a:pPr>
            <a:endParaRPr lang="en-US" altLang="en-US" dirty="0" smtClean="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2" y="4953000"/>
            <a:ext cx="282892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Mary\AppData\Local\Microsoft\Windows\Temporary Internet Files\Content.IE5\98XA763P\MC9004418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57200"/>
            <a:ext cx="1968500" cy="178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17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anim calcmode="lin" valueType="num">
                                      <p:cBhvr additive="base">
                                        <p:cTn id="11"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marL="0" indent="0">
              <a:buNone/>
            </a:pPr>
            <a:r>
              <a:rPr lang="en-US" altLang="en-US" dirty="0"/>
              <a:t>4. How do animals get energy? How is this different for herbivores, carnivores, and omnivores? </a:t>
            </a:r>
            <a:endParaRPr lang="en-US" altLang="en-US" dirty="0" smtClean="0"/>
          </a:p>
          <a:p>
            <a:pPr marL="0" indent="0">
              <a:buNone/>
            </a:pPr>
            <a:endParaRPr lang="en-US" altLang="en-US" dirty="0"/>
          </a:p>
          <a:p>
            <a:pPr marL="0" indent="0">
              <a:buNone/>
            </a:pPr>
            <a:r>
              <a:rPr lang="en-US" altLang="en-US" dirty="0">
                <a:solidFill>
                  <a:srgbClr val="FF0000"/>
                </a:solidFill>
              </a:rPr>
              <a:t>Answer: </a:t>
            </a:r>
            <a:r>
              <a:rPr lang="en-US" altLang="en-US" dirty="0"/>
              <a:t>Animals get energy from other organisms. Herbivores get energy by eating plants. Carnivores get energy by eating other animals. Omnivores get energy by eating both plants and animals</a:t>
            </a:r>
          </a:p>
          <a:p>
            <a:pPr marL="0" indent="0">
              <a:buNone/>
            </a:pPr>
            <a:endParaRPr lang="en-US" alt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04800"/>
            <a:ext cx="944563"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5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FCAT Review</a:t>
            </a:r>
          </a:p>
        </p:txBody>
      </p:sp>
      <p:sp>
        <p:nvSpPr>
          <p:cNvPr id="3" name="Content Placeholder 2"/>
          <p:cNvSpPr>
            <a:spLocks noGrp="1"/>
          </p:cNvSpPr>
          <p:nvPr>
            <p:ph idx="1"/>
          </p:nvPr>
        </p:nvSpPr>
        <p:spPr/>
        <p:txBody>
          <a:bodyPr/>
          <a:lstStyle/>
          <a:p>
            <a:pPr>
              <a:buFont typeface="Arial" charset="0"/>
              <a:buNone/>
              <a:defRPr/>
            </a:pPr>
            <a:r>
              <a:rPr lang="en-US" dirty="0" smtClean="0"/>
              <a:t>1.  The Sun is the original source of energy for most living things. Which organisms on Earth can convert this solar energy directly into food?</a:t>
            </a:r>
          </a:p>
          <a:p>
            <a:pPr marL="514350" indent="-514350">
              <a:buFont typeface="Arial" charset="0"/>
              <a:buAutoNum type="alphaUcPeriod"/>
              <a:defRPr/>
            </a:pPr>
            <a:r>
              <a:rPr lang="en-US" dirty="0" smtClean="0"/>
              <a:t>Humans</a:t>
            </a:r>
          </a:p>
          <a:p>
            <a:pPr marL="514350" indent="-514350">
              <a:buFont typeface="Arial" charset="0"/>
              <a:buAutoNum type="alphaUcPeriod"/>
              <a:defRPr/>
            </a:pPr>
            <a:r>
              <a:rPr lang="en-US" dirty="0" smtClean="0"/>
              <a:t>Animals</a:t>
            </a:r>
          </a:p>
          <a:p>
            <a:pPr marL="514350" indent="-514350">
              <a:buFont typeface="Arial" charset="0"/>
              <a:buAutoNum type="alphaUcPeriod"/>
              <a:defRPr/>
            </a:pPr>
            <a:r>
              <a:rPr lang="en-US" dirty="0" smtClean="0"/>
              <a:t>Insects</a:t>
            </a:r>
          </a:p>
          <a:p>
            <a:pPr marL="514350" indent="-514350">
              <a:buFont typeface="Arial" charset="0"/>
              <a:buAutoNum type="alphaUcPeriod"/>
              <a:defRPr/>
            </a:pPr>
            <a:r>
              <a:rPr lang="en-US" dirty="0" smtClean="0"/>
              <a:t>plants </a:t>
            </a:r>
          </a:p>
          <a:p>
            <a:pPr>
              <a:buFont typeface="Arial" charset="0"/>
              <a:buNone/>
              <a:defRPr/>
            </a:pPr>
            <a:r>
              <a:rPr lang="en-US" dirty="0" smtClean="0"/>
              <a:t> </a:t>
            </a:r>
          </a:p>
          <a:p>
            <a:pPr>
              <a:buFont typeface="Arial" charset="0"/>
              <a:buNone/>
              <a:defRPr/>
            </a:pPr>
            <a:endParaRPr lang="en-US" dirty="0"/>
          </a:p>
        </p:txBody>
      </p:sp>
    </p:spTree>
    <p:extLst>
      <p:ext uri="{BB962C8B-B14F-4D97-AF65-F5344CB8AC3E}">
        <p14:creationId xmlns:p14="http://schemas.microsoft.com/office/powerpoint/2010/main" val="2635041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80">
                                          <p:stCondLst>
                                            <p:cond delay="0"/>
                                          </p:stCondLst>
                                        </p:cTn>
                                        <p:tgtEl>
                                          <p:spTgt spid="3">
                                            <p:txEl>
                                              <p:pRg st="4" end="4"/>
                                            </p:txEl>
                                          </p:spTgt>
                                        </p:tgtEl>
                                      </p:cBhvr>
                                    </p:animEffect>
                                    <p:anim calcmode="lin" valueType="num">
                                      <p:cBhvr>
                                        <p:cTn id="2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4" end="4"/>
                                            </p:txEl>
                                          </p:spTgt>
                                        </p:tgtEl>
                                      </p:cBhvr>
                                      <p:to x="100000" y="60000"/>
                                    </p:animScale>
                                    <p:animScale>
                                      <p:cBhvr>
                                        <p:cTn id="26" dur="166" decel="50000">
                                          <p:stCondLst>
                                            <p:cond delay="676"/>
                                          </p:stCondLst>
                                        </p:cTn>
                                        <p:tgtEl>
                                          <p:spTgt spid="3">
                                            <p:txEl>
                                              <p:pRg st="4" end="4"/>
                                            </p:txEl>
                                          </p:spTgt>
                                        </p:tgtEl>
                                      </p:cBhvr>
                                      <p:to x="100000" y="100000"/>
                                    </p:animScale>
                                    <p:animScale>
                                      <p:cBhvr>
                                        <p:cTn id="27" dur="26">
                                          <p:stCondLst>
                                            <p:cond delay="1312"/>
                                          </p:stCondLst>
                                        </p:cTn>
                                        <p:tgtEl>
                                          <p:spTgt spid="3">
                                            <p:txEl>
                                              <p:pRg st="4" end="4"/>
                                            </p:txEl>
                                          </p:spTgt>
                                        </p:tgtEl>
                                      </p:cBhvr>
                                      <p:to x="100000" y="80000"/>
                                    </p:animScale>
                                    <p:animScale>
                                      <p:cBhvr>
                                        <p:cTn id="28" dur="166" decel="50000">
                                          <p:stCondLst>
                                            <p:cond delay="1338"/>
                                          </p:stCondLst>
                                        </p:cTn>
                                        <p:tgtEl>
                                          <p:spTgt spid="3">
                                            <p:txEl>
                                              <p:pRg st="4" end="4"/>
                                            </p:txEl>
                                          </p:spTgt>
                                        </p:tgtEl>
                                      </p:cBhvr>
                                      <p:to x="100000" y="100000"/>
                                    </p:animScale>
                                    <p:animScale>
                                      <p:cBhvr>
                                        <p:cTn id="29" dur="26">
                                          <p:stCondLst>
                                            <p:cond delay="1642"/>
                                          </p:stCondLst>
                                        </p:cTn>
                                        <p:tgtEl>
                                          <p:spTgt spid="3">
                                            <p:txEl>
                                              <p:pRg st="4" end="4"/>
                                            </p:txEl>
                                          </p:spTgt>
                                        </p:tgtEl>
                                      </p:cBhvr>
                                      <p:to x="100000" y="90000"/>
                                    </p:animScale>
                                    <p:animScale>
                                      <p:cBhvr>
                                        <p:cTn id="30" dur="166" decel="50000">
                                          <p:stCondLst>
                                            <p:cond delay="1668"/>
                                          </p:stCondLst>
                                        </p:cTn>
                                        <p:tgtEl>
                                          <p:spTgt spid="3">
                                            <p:txEl>
                                              <p:pRg st="4" end="4"/>
                                            </p:txEl>
                                          </p:spTgt>
                                        </p:tgtEl>
                                      </p:cBhvr>
                                      <p:to x="100000" y="100000"/>
                                    </p:animScale>
                                    <p:animScale>
                                      <p:cBhvr>
                                        <p:cTn id="31" dur="26">
                                          <p:stCondLst>
                                            <p:cond delay="1808"/>
                                          </p:stCondLst>
                                        </p:cTn>
                                        <p:tgtEl>
                                          <p:spTgt spid="3">
                                            <p:txEl>
                                              <p:pRg st="4" end="4"/>
                                            </p:txEl>
                                          </p:spTgt>
                                        </p:tgtEl>
                                      </p:cBhvr>
                                      <p:to x="100000" y="95000"/>
                                    </p:animScale>
                                    <p:animScale>
                                      <p:cBhvr>
                                        <p:cTn id="3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FCAT Review</a:t>
            </a:r>
          </a:p>
        </p:txBody>
      </p:sp>
      <p:sp>
        <p:nvSpPr>
          <p:cNvPr id="3" name="Content Placeholder 2"/>
          <p:cNvSpPr>
            <a:spLocks noGrp="1"/>
          </p:cNvSpPr>
          <p:nvPr>
            <p:ph idx="1"/>
          </p:nvPr>
        </p:nvSpPr>
        <p:spPr/>
        <p:txBody>
          <a:bodyPr/>
          <a:lstStyle/>
          <a:p>
            <a:pPr>
              <a:buFont typeface="Arial" charset="0"/>
              <a:buNone/>
              <a:defRPr/>
            </a:pPr>
            <a:r>
              <a:rPr lang="en-US" dirty="0" smtClean="0"/>
              <a:t>2.  The cheetah is the fastest land animal on Earth. Able to reach speeds of up to 65 miles per hour, the cheetah uses its speed to catch its prey, mostly mammals. The cheetah's prey is the best source of which of the following?</a:t>
            </a:r>
          </a:p>
          <a:p>
            <a:pPr marL="514350" indent="-514350">
              <a:buFont typeface="Arial" charset="0"/>
              <a:buAutoNum type="alphaUcPeriod"/>
              <a:defRPr/>
            </a:pPr>
            <a:r>
              <a:rPr lang="en-US" dirty="0" smtClean="0"/>
              <a:t>Oxygen</a:t>
            </a:r>
          </a:p>
          <a:p>
            <a:pPr marL="514350" indent="-514350">
              <a:buFont typeface="Arial" charset="0"/>
              <a:buAutoNum type="alphaUcPeriod"/>
              <a:defRPr/>
            </a:pPr>
            <a:r>
              <a:rPr lang="en-US" dirty="0" smtClean="0"/>
              <a:t>Water</a:t>
            </a:r>
          </a:p>
          <a:p>
            <a:pPr marL="514350" indent="-514350">
              <a:buFont typeface="Arial" charset="0"/>
              <a:buAutoNum type="alphaUcPeriod"/>
              <a:defRPr/>
            </a:pPr>
            <a:r>
              <a:rPr lang="en-US" dirty="0" smtClean="0"/>
              <a:t>carbon dioxide</a:t>
            </a:r>
          </a:p>
          <a:p>
            <a:pPr marL="514350" indent="-514350">
              <a:buFont typeface="Arial" charset="0"/>
              <a:buAutoNum type="alphaUcPeriod"/>
              <a:defRPr/>
            </a:pPr>
            <a:r>
              <a:rPr lang="en-US" dirty="0" smtClean="0"/>
              <a:t>energy </a:t>
            </a:r>
          </a:p>
          <a:p>
            <a:pPr>
              <a:buFont typeface="Arial" charset="0"/>
              <a:buNone/>
              <a:defRPr/>
            </a:pPr>
            <a:endParaRPr lang="en-US" dirty="0"/>
          </a:p>
        </p:txBody>
      </p:sp>
    </p:spTree>
    <p:extLst>
      <p:ext uri="{BB962C8B-B14F-4D97-AF65-F5344CB8AC3E}">
        <p14:creationId xmlns:p14="http://schemas.microsoft.com/office/powerpoint/2010/main" val="104908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r>
              <a:rPr lang="en-US" altLang="en-US" smtClean="0"/>
              <a:t>FCAT Review</a:t>
            </a:r>
          </a:p>
        </p:txBody>
      </p:sp>
      <p:sp>
        <p:nvSpPr>
          <p:cNvPr id="3" name="Content Placeholder 2"/>
          <p:cNvSpPr>
            <a:spLocks noGrp="1"/>
          </p:cNvSpPr>
          <p:nvPr>
            <p:ph idx="1"/>
          </p:nvPr>
        </p:nvSpPr>
        <p:spPr>
          <a:xfrm>
            <a:off x="457200" y="838200"/>
            <a:ext cx="8229600" cy="5287963"/>
          </a:xfrm>
        </p:spPr>
        <p:txBody>
          <a:bodyPr/>
          <a:lstStyle/>
          <a:p>
            <a:pPr marL="514350" indent="-514350">
              <a:buFont typeface="Arial" charset="0"/>
              <a:buAutoNum type="arabicPeriod" startAt="3"/>
              <a:defRPr/>
            </a:pPr>
            <a:r>
              <a:rPr lang="en-US" dirty="0" smtClean="0"/>
              <a:t>Plants make up most of the Earth's biomass, or organic material. What would happen to consumers if there were no more plants?</a:t>
            </a:r>
          </a:p>
          <a:p>
            <a:pPr marL="0" indent="0">
              <a:buNone/>
              <a:defRPr/>
            </a:pPr>
            <a:endParaRPr lang="en-US" sz="2400" dirty="0" smtClean="0"/>
          </a:p>
          <a:p>
            <a:pPr marL="514350" indent="-514350">
              <a:buFont typeface="Arial" charset="0"/>
              <a:buAutoNum type="alphaUcPeriod"/>
              <a:defRPr/>
            </a:pPr>
            <a:r>
              <a:rPr lang="en-US" sz="2800" dirty="0" smtClean="0"/>
              <a:t>They would use photosynthesis to make their own food.</a:t>
            </a:r>
          </a:p>
          <a:p>
            <a:pPr marL="514350" indent="-514350">
              <a:buFont typeface="Arial" charset="0"/>
              <a:buAutoNum type="alphaUcPeriod"/>
              <a:defRPr/>
            </a:pPr>
            <a:r>
              <a:rPr lang="en-US" sz="2800" dirty="0" smtClean="0"/>
              <a:t>They would die because they would have no source of energy. </a:t>
            </a:r>
          </a:p>
          <a:p>
            <a:pPr marL="514350" indent="-514350">
              <a:buFont typeface="Arial" charset="0"/>
              <a:buAutoNum type="alphaUcPeriod"/>
              <a:defRPr/>
            </a:pPr>
            <a:r>
              <a:rPr lang="en-US" sz="2800" dirty="0" smtClean="0"/>
              <a:t>They would get their energy from other sources, like oxygen.</a:t>
            </a:r>
          </a:p>
          <a:p>
            <a:pPr marL="514350" indent="-514350">
              <a:buFont typeface="Arial" charset="0"/>
              <a:buAutoNum type="alphaUcPeriod"/>
              <a:defRPr/>
            </a:pPr>
            <a:r>
              <a:rPr lang="en-US" sz="2800" dirty="0" smtClean="0"/>
              <a:t>They would eventually adapt to only eating other consumers.</a:t>
            </a:r>
          </a:p>
          <a:p>
            <a:pPr>
              <a:buFont typeface="Arial" charset="0"/>
              <a:buNone/>
              <a:defRPr/>
            </a:pPr>
            <a:endParaRPr lang="en-US" dirty="0"/>
          </a:p>
        </p:txBody>
      </p:sp>
    </p:spTree>
    <p:extLst>
      <p:ext uri="{BB962C8B-B14F-4D97-AF65-F5344CB8AC3E}">
        <p14:creationId xmlns:p14="http://schemas.microsoft.com/office/powerpoint/2010/main" val="1959464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title"/>
          </p:nvPr>
        </p:nvSpPr>
        <p:spPr>
          <a:xfrm>
            <a:off x="500063" y="285750"/>
            <a:ext cx="7929562" cy="1071563"/>
          </a:xfrm>
        </p:spPr>
        <p:txBody>
          <a:bodyPr/>
          <a:lstStyle/>
          <a:p>
            <a:pPr eaLnBrk="1" hangingPunct="1"/>
            <a:r>
              <a:rPr lang="fr-FR" altLang="en-US" sz="3600" b="1" smtClean="0"/>
              <a:t/>
            </a:r>
            <a:br>
              <a:rPr lang="fr-FR" altLang="en-US" sz="3600" b="1" smtClean="0"/>
            </a:br>
            <a:r>
              <a:rPr lang="en-US" altLang="en-US" sz="3600" b="1" smtClean="0"/>
              <a:t>What do all organisms</a:t>
            </a:r>
            <a:br>
              <a:rPr lang="en-US" altLang="en-US" sz="3600" b="1" smtClean="0"/>
            </a:br>
            <a:r>
              <a:rPr lang="en-US" altLang="en-US" sz="3600" b="1" smtClean="0"/>
              <a:t> need to survive?</a:t>
            </a:r>
            <a:r>
              <a:rPr lang="en-US" altLang="en-US" sz="3600" smtClean="0"/>
              <a:t/>
            </a:r>
            <a:br>
              <a:rPr lang="en-US" altLang="en-US" sz="3600" smtClean="0"/>
            </a:br>
            <a:endParaRPr lang="fr-FR" altLang="en-US" sz="3600" b="1" smtClean="0"/>
          </a:p>
        </p:txBody>
      </p:sp>
      <p:pic>
        <p:nvPicPr>
          <p:cNvPr id="3075" name="Picture 13" descr="http://www.planetware.com/i/photo/everglades-national-park-florida-fla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601788"/>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DSC00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88" y="4437063"/>
            <a:ext cx="4310062"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descr="HPIM09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113" y="1601788"/>
            <a:ext cx="33734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anhing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675" y="4341812"/>
            <a:ext cx="2376488"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 descr="Florida tree snail.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00" y="0"/>
            <a:ext cx="157638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descr="http://www.tigerhomes.org/animal/images/great-blue-heron_clip_image00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3150" y="4183063"/>
            <a:ext cx="1582738"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 descr="G:\everglades\pinelan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5050" y="90488"/>
            <a:ext cx="167163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5"/>
          <p:cNvSpPr txBox="1">
            <a:spLocks noChangeArrowheads="1"/>
          </p:cNvSpPr>
          <p:nvPr/>
        </p:nvSpPr>
        <p:spPr bwMode="auto">
          <a:xfrm>
            <a:off x="3962400" y="3975101"/>
            <a:ext cx="3422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hlinkClick r:id="rId10"/>
              </a:rPr>
              <a:t>Florida Everglades</a:t>
            </a:r>
            <a:endParaRPr lang="en-US" altLang="en-US" sz="2400" b="1" dirty="0"/>
          </a:p>
        </p:txBody>
      </p:sp>
      <p:sp>
        <p:nvSpPr>
          <p:cNvPr id="2" name="TextBox 1"/>
          <p:cNvSpPr txBox="1">
            <a:spLocks noChangeArrowheads="1"/>
          </p:cNvSpPr>
          <p:nvPr/>
        </p:nvSpPr>
        <p:spPr bwMode="auto">
          <a:xfrm>
            <a:off x="381000" y="4572001"/>
            <a:ext cx="8586788"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800" b="1" dirty="0">
              <a:solidFill>
                <a:srgbClr val="FF0000"/>
              </a:solidFill>
            </a:endParaRPr>
          </a:p>
          <a:p>
            <a:pPr eaLnBrk="1" hangingPunct="1"/>
            <a:r>
              <a:rPr lang="en-US" altLang="en-US" sz="2800" b="1" dirty="0">
                <a:solidFill>
                  <a:srgbClr val="FF0000"/>
                </a:solidFill>
              </a:rPr>
              <a:t>Organisms need a source of energy to survive.</a:t>
            </a:r>
          </a:p>
          <a:p>
            <a:pPr>
              <a:buFont typeface="Arial" charset="0"/>
              <a:buNone/>
            </a:pPr>
            <a:r>
              <a:rPr lang="en-US" altLang="en-US" sz="2800" b="1" dirty="0">
                <a:solidFill>
                  <a:srgbClr val="FF0000"/>
                </a:solidFill>
              </a:rPr>
              <a:t>The sun, plants, and animals are all sources of energy for organisms.</a:t>
            </a:r>
          </a:p>
          <a:p>
            <a:pPr eaLnBrk="1" hangingPunct="1"/>
            <a:endParaRPr lang="en-US" altLang="en-US" sz="2800" b="1" dirty="0">
              <a:solidFill>
                <a:srgbClr val="FF0000"/>
              </a:solidFill>
            </a:endParaRPr>
          </a:p>
          <a:p>
            <a:pPr eaLnBrk="1" hangingPunct="1"/>
            <a:endParaRPr lang="en-US" altLang="en-US" dirty="0">
              <a:solidFill>
                <a:srgbClr val="FF0000"/>
              </a:solidFill>
            </a:endParaRPr>
          </a:p>
        </p:txBody>
      </p:sp>
    </p:spTree>
    <p:extLst>
      <p:ext uri="{BB962C8B-B14F-4D97-AF65-F5344CB8AC3E}">
        <p14:creationId xmlns:p14="http://schemas.microsoft.com/office/powerpoint/2010/main" val="3270904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1020762"/>
          </a:xfrm>
        </p:spPr>
        <p:txBody>
          <a:bodyPr/>
          <a:lstStyle/>
          <a:p>
            <a:r>
              <a:rPr lang="en-US" altLang="en-US" sz="4000" b="1" smtClean="0"/>
              <a:t>How is energy passed from </a:t>
            </a:r>
            <a:br>
              <a:rPr lang="en-US" altLang="en-US" sz="4000" b="1" smtClean="0"/>
            </a:br>
            <a:r>
              <a:rPr lang="en-US" altLang="en-US" sz="4000" b="1" smtClean="0"/>
              <a:t>one living thing to another? </a:t>
            </a:r>
          </a:p>
        </p:txBody>
      </p:sp>
      <p:sp>
        <p:nvSpPr>
          <p:cNvPr id="15363" name="Content Placeholder 2"/>
          <p:cNvSpPr>
            <a:spLocks noGrp="1"/>
          </p:cNvSpPr>
          <p:nvPr>
            <p:ph idx="1"/>
          </p:nvPr>
        </p:nvSpPr>
        <p:spPr>
          <a:xfrm>
            <a:off x="381000" y="1524000"/>
            <a:ext cx="8305800" cy="5181600"/>
          </a:xfrm>
        </p:spPr>
        <p:txBody>
          <a:bodyPr/>
          <a:lstStyle/>
          <a:p>
            <a:pPr marL="0" indent="0">
              <a:buFont typeface="Arial" charset="0"/>
              <a:buNone/>
            </a:pPr>
            <a:r>
              <a:rPr lang="en-US" altLang="en-US" b="1" smtClean="0"/>
              <a:t>A </a:t>
            </a:r>
            <a:r>
              <a:rPr lang="en-US" altLang="en-US" b="1" smtClean="0">
                <a:hlinkClick r:id="rId3"/>
              </a:rPr>
              <a:t>food chain </a:t>
            </a:r>
            <a:r>
              <a:rPr lang="en-US" altLang="en-US" b="1" smtClean="0"/>
              <a:t>is the path by which energy</a:t>
            </a:r>
            <a:br>
              <a:rPr lang="en-US" altLang="en-US" b="1" smtClean="0"/>
            </a:br>
            <a:r>
              <a:rPr lang="en-US" altLang="en-US" b="1" smtClean="0"/>
              <a:t>passes from  one living thing to another.</a:t>
            </a:r>
            <a:endParaRPr lang="en-US" altLang="en-US" smtClean="0"/>
          </a:p>
          <a:p>
            <a:pPr marL="0" indent="0">
              <a:buFont typeface="Arial" charset="0"/>
              <a:buNone/>
            </a:pPr>
            <a:endParaRPr lang="en-US" altLang="en-US" smtClean="0"/>
          </a:p>
          <a:p>
            <a:pPr marL="0" indent="0">
              <a:buFont typeface="Arial" charset="0"/>
              <a:buNone/>
            </a:pPr>
            <a:endParaRPr lang="en-US" altLang="en-US" smtClean="0"/>
          </a:p>
          <a:p>
            <a:pPr marL="0" indent="0">
              <a:buFont typeface="Arial" charset="0"/>
              <a:buNone/>
            </a:pPr>
            <a:endParaRPr lang="en-US" altLang="en-US" smtClean="0"/>
          </a:p>
          <a:p>
            <a:pPr marL="0" indent="0">
              <a:buFont typeface="Arial" charset="0"/>
              <a:buNone/>
            </a:pPr>
            <a:endParaRPr lang="en-US" altLang="en-US" smtClean="0"/>
          </a:p>
          <a:p>
            <a:pPr marL="0" indent="0">
              <a:buFont typeface="Arial" charset="0"/>
              <a:buNone/>
            </a:pPr>
            <a:endParaRPr lang="en-US" altLang="en-US" smtClean="0"/>
          </a:p>
          <a:p>
            <a:pPr marL="0" indent="0">
              <a:buFont typeface="Arial" charset="0"/>
              <a:buNone/>
            </a:pPr>
            <a:endParaRPr lang="en-US" altLang="en-US" smtClean="0"/>
          </a:p>
          <a:p>
            <a:pPr marL="0" indent="0" algn="ctr">
              <a:buFont typeface="Arial" charset="0"/>
              <a:buNone/>
            </a:pPr>
            <a:r>
              <a:rPr lang="en-US" altLang="en-US" sz="2800" smtClean="0"/>
              <a:t>How do plants get their energy?</a:t>
            </a:r>
          </a:p>
        </p:txBody>
      </p:sp>
      <p:pic>
        <p:nvPicPr>
          <p:cNvPr id="4100" name="Picture 2" descr="Food Ch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71800"/>
            <a:ext cx="62484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66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7" end="7"/>
                                            </p:txEl>
                                          </p:spTgt>
                                        </p:tgtEl>
                                        <p:attrNameLst>
                                          <p:attrName>style.visibility</p:attrName>
                                        </p:attrNameLst>
                                      </p:cBhvr>
                                      <p:to>
                                        <p:strVal val="visible"/>
                                      </p:to>
                                    </p:set>
                                    <p:anim calcmode="lin" valueType="num">
                                      <p:cBhvr additive="base">
                                        <p:cTn id="13"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8686800" cy="990600"/>
          </a:xfrm>
        </p:spPr>
        <p:txBody>
          <a:bodyPr/>
          <a:lstStyle/>
          <a:p>
            <a:r>
              <a:rPr lang="en-US" altLang="en-US" sz="4000" i="1" smtClean="0"/>
              <a:t>      </a:t>
            </a:r>
            <a:r>
              <a:rPr lang="en-US" altLang="en-US" sz="4000" i="1" smtClean="0">
                <a:hlinkClick r:id="rId3"/>
              </a:rPr>
              <a:t>How do plants get their food? </a:t>
            </a:r>
            <a:endParaRPr lang="en-US" altLang="en-US" sz="4000" smtClean="0"/>
          </a:p>
        </p:txBody>
      </p:sp>
      <p:sp>
        <p:nvSpPr>
          <p:cNvPr id="3" name="Content Placeholder 2"/>
          <p:cNvSpPr>
            <a:spLocks noGrp="1"/>
          </p:cNvSpPr>
          <p:nvPr>
            <p:ph idx="1"/>
          </p:nvPr>
        </p:nvSpPr>
        <p:spPr>
          <a:xfrm>
            <a:off x="152400" y="1066800"/>
            <a:ext cx="8763000" cy="5486400"/>
          </a:xfrm>
        </p:spPr>
        <p:txBody>
          <a:bodyPr/>
          <a:lstStyle/>
          <a:p>
            <a:r>
              <a:rPr lang="en-US" altLang="en-US" dirty="0" smtClean="0"/>
              <a:t>Plants make their own food in their leaves using  four ingredients:</a:t>
            </a:r>
          </a:p>
          <a:p>
            <a:pPr>
              <a:buFont typeface="Arial" charset="0"/>
              <a:buNone/>
            </a:pPr>
            <a:r>
              <a:rPr lang="en-US" altLang="en-US" sz="2400" dirty="0" smtClean="0"/>
              <a:t>       1.  carbon dioxide (CO20)	</a:t>
            </a:r>
          </a:p>
          <a:p>
            <a:pPr>
              <a:buFont typeface="Arial" charset="0"/>
              <a:buNone/>
            </a:pPr>
            <a:r>
              <a:rPr lang="en-US" altLang="en-US" sz="2400" dirty="0" smtClean="0"/>
              <a:t>       2.  water (H20)</a:t>
            </a:r>
          </a:p>
          <a:p>
            <a:pPr>
              <a:buFont typeface="Arial" charset="0"/>
              <a:buNone/>
            </a:pPr>
            <a:r>
              <a:rPr lang="en-US" altLang="en-US" sz="2400" dirty="0" smtClean="0"/>
              <a:t>       3. chlorophyll from the leaves</a:t>
            </a:r>
          </a:p>
          <a:p>
            <a:pPr>
              <a:buFont typeface="Arial" charset="0"/>
              <a:buNone/>
            </a:pPr>
            <a:r>
              <a:rPr lang="en-US" altLang="en-US" sz="2400" dirty="0" smtClean="0"/>
              <a:t>       4.  light from the sun  </a:t>
            </a:r>
          </a:p>
          <a:p>
            <a:pPr>
              <a:spcBef>
                <a:spcPct val="0"/>
              </a:spcBef>
              <a:buFont typeface="Wingdings" pitchFamily="2" charset="2"/>
              <a:buChar char="§"/>
            </a:pPr>
            <a:r>
              <a:rPr lang="en-US" altLang="en-US" dirty="0" smtClean="0"/>
              <a:t>The chlorophyll in the leaves captures the sunlight’s energy  and along with the water and carbon dioxide plants produce a food called sugar</a:t>
            </a:r>
          </a:p>
          <a:p>
            <a:pPr>
              <a:spcBef>
                <a:spcPct val="0"/>
              </a:spcBef>
              <a:buFont typeface="Arial" charset="0"/>
              <a:buNone/>
            </a:pPr>
            <a:r>
              <a:rPr lang="en-US" altLang="en-US" dirty="0" smtClean="0"/>
              <a:t>    and release oxygen.</a:t>
            </a:r>
          </a:p>
          <a:p>
            <a:pPr>
              <a:buFont typeface="Wingdings" pitchFamily="2" charset="2"/>
              <a:buChar char="§"/>
            </a:pPr>
            <a:r>
              <a:rPr lang="en-US" altLang="en-US" dirty="0" smtClean="0"/>
              <a:t>Why would a plant die without  leaves?</a:t>
            </a:r>
          </a:p>
          <a:p>
            <a:pPr>
              <a:buFont typeface="Arial" charset="0"/>
              <a:buNone/>
            </a:pPr>
            <a:endParaRPr lang="en-US" altLang="en-US" dirty="0" smtClean="0"/>
          </a:p>
          <a:p>
            <a:endParaRPr lang="en-US" altLang="en-US" dirty="0" smtClean="0"/>
          </a:p>
        </p:txBody>
      </p:sp>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52600"/>
            <a:ext cx="1679575"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324475"/>
            <a:ext cx="13716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0"/>
            <a:ext cx="99060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954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819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819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228600"/>
            <a:ext cx="8610600" cy="3200400"/>
          </a:xfrm>
        </p:spPr>
        <p:txBody>
          <a:bodyPr/>
          <a:lstStyle/>
          <a:p>
            <a:pPr algn="l"/>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dirty="0" smtClean="0"/>
              <a:t/>
            </a:r>
            <a:br>
              <a:rPr lang="en-US" altLang="en-US" sz="3200" dirty="0" smtClean="0"/>
            </a:br>
            <a:r>
              <a:rPr lang="en-US" altLang="en-US" sz="3200" b="1" dirty="0" smtClean="0"/>
              <a:t>Draw an illustration with captions </a:t>
            </a:r>
            <a:r>
              <a:rPr lang="en-US" altLang="en-US" sz="2800" dirty="0" smtClean="0"/>
              <a:t>to explain how plants make their own food through </a:t>
            </a:r>
            <a:r>
              <a:rPr lang="en-US" altLang="en-US" sz="2800" dirty="0" smtClean="0">
                <a:hlinkClick r:id="rId3"/>
              </a:rPr>
              <a:t>Photosynthesis</a:t>
            </a:r>
            <a:r>
              <a:rPr lang="en-US" altLang="en-US" sz="2800" dirty="0" smtClean="0"/>
              <a:t>.</a:t>
            </a:r>
            <a:r>
              <a:rPr lang="en-US" altLang="en-US" sz="3200" dirty="0" smtClean="0"/>
              <a:t>  </a:t>
            </a:r>
            <a:r>
              <a:rPr lang="en-US" altLang="en-US" sz="2800" b="1" dirty="0" smtClean="0"/>
              <a:t/>
            </a:r>
            <a:br>
              <a:rPr lang="en-US" altLang="en-US" sz="2800" b="1" dirty="0" smtClean="0"/>
            </a:br>
            <a:r>
              <a:rPr lang="en-US" altLang="en-US" sz="2800" b="1" dirty="0" smtClean="0"/>
              <a:t/>
            </a:r>
            <a:br>
              <a:rPr lang="en-US" altLang="en-US" sz="2800" b="1" dirty="0" smtClean="0"/>
            </a:br>
            <a:r>
              <a:rPr lang="en-US" altLang="en-US" sz="2800" b="1" dirty="0" smtClean="0"/>
              <a:t>Vocabulary to include:</a:t>
            </a:r>
            <a:r>
              <a:rPr lang="en-US" altLang="en-US" sz="2800" dirty="0" smtClean="0"/>
              <a:t/>
            </a:r>
            <a:br>
              <a:rPr lang="en-US" altLang="en-US" sz="2800" dirty="0" smtClean="0"/>
            </a:br>
            <a:r>
              <a:rPr lang="en-US" altLang="en-US" sz="2400" dirty="0" smtClean="0"/>
              <a:t>carbon dioxide (CO₂)           chlorophyll 	         leaves           </a:t>
            </a:r>
            <a:br>
              <a:rPr lang="en-US" altLang="en-US" sz="2400" dirty="0" smtClean="0"/>
            </a:br>
            <a:r>
              <a:rPr lang="en-US" altLang="en-US" sz="2400" dirty="0" smtClean="0"/>
              <a:t>oxygen                                    sunlight                          sugar		</a:t>
            </a:r>
            <a:br>
              <a:rPr lang="en-US" altLang="en-US" sz="2400" dirty="0" smtClean="0"/>
            </a:br>
            <a:r>
              <a:rPr lang="en-US" altLang="en-US" sz="2400" dirty="0" smtClean="0"/>
              <a:t>water (H₂O) </a:t>
            </a:r>
            <a:br>
              <a:rPr lang="en-US" altLang="en-US" sz="2400" dirty="0" smtClean="0"/>
            </a:br>
            <a:r>
              <a:rPr lang="en-US" altLang="en-US" sz="2400" dirty="0" smtClean="0"/>
              <a:t>	</a:t>
            </a:r>
            <a:br>
              <a:rPr lang="en-US" altLang="en-US" sz="2400" dirty="0" smtClean="0"/>
            </a:br>
            <a:r>
              <a:rPr lang="en-US" altLang="en-US" sz="2800" dirty="0" smtClean="0"/>
              <a:t>     </a:t>
            </a:r>
            <a:endParaRPr lang="en-US" altLang="en-US" sz="3200" dirty="0" smtClean="0"/>
          </a:p>
        </p:txBody>
      </p:sp>
      <p:sp>
        <p:nvSpPr>
          <p:cNvPr id="6147" name="Content Placeholder 2"/>
          <p:cNvSpPr>
            <a:spLocks noGrp="1"/>
          </p:cNvSpPr>
          <p:nvPr>
            <p:ph idx="1"/>
          </p:nvPr>
        </p:nvSpPr>
        <p:spPr>
          <a:xfrm>
            <a:off x="1600200" y="6019800"/>
            <a:ext cx="1752600" cy="533400"/>
          </a:xfrm>
        </p:spPr>
        <p:txBody>
          <a:bodyPr/>
          <a:lstStyle/>
          <a:p>
            <a:pPr marL="0" indent="0" algn="ctr">
              <a:buFont typeface="Arial" charset="0"/>
              <a:buNone/>
            </a:pPr>
            <a:endParaRPr lang="en-US" altLang="en-US" b="1" smtClean="0"/>
          </a:p>
          <a:p>
            <a:pPr marL="0" indent="0" algn="ctr">
              <a:buFont typeface="Arial" charset="0"/>
              <a:buNone/>
            </a:pPr>
            <a:endParaRPr lang="en-US" altLang="en-US" smtClean="0"/>
          </a:p>
          <a:p>
            <a:pPr marL="0" indent="0" algn="ctr">
              <a:buFont typeface="Arial" charset="0"/>
              <a:buNone/>
            </a:pPr>
            <a:endParaRPr lang="en-US" altLang="en-US" smtClean="0"/>
          </a:p>
        </p:txBody>
      </p:sp>
      <p:sp>
        <p:nvSpPr>
          <p:cNvPr id="5" name="Content Placeholder 2"/>
          <p:cNvSpPr txBox="1">
            <a:spLocks/>
          </p:cNvSpPr>
          <p:nvPr/>
        </p:nvSpPr>
        <p:spPr bwMode="auto">
          <a:xfrm>
            <a:off x="-152400" y="3714750"/>
            <a:ext cx="8534400" cy="3611563"/>
          </a:xfrm>
          <a:prstGeom prst="rect">
            <a:avLst/>
          </a:prstGeom>
          <a:noFill/>
          <a:ln w="9525">
            <a:noFill/>
            <a:miter lim="800000"/>
            <a:headEnd/>
            <a:tailEnd/>
          </a:ln>
        </p:spPr>
        <p:txBody>
          <a:bodyPr/>
          <a:lstStyle/>
          <a:p>
            <a:pPr algn="ctr" eaLnBrk="0" hangingPunct="0">
              <a:spcBef>
                <a:spcPct val="20000"/>
              </a:spcBef>
              <a:buFont typeface="Arial" pitchFamily="34" charset="0"/>
              <a:buNone/>
              <a:defRPr/>
            </a:pPr>
            <a:endParaRPr lang="en-US" sz="3200" dirty="0">
              <a:latin typeface="+mn-lt"/>
            </a:endParaRPr>
          </a:p>
          <a:p>
            <a:pPr algn="ctr" eaLnBrk="0" hangingPunct="0">
              <a:spcBef>
                <a:spcPct val="20000"/>
              </a:spcBef>
              <a:buFont typeface="Arial" pitchFamily="34" charset="0"/>
              <a:buNone/>
              <a:defRPr/>
            </a:pPr>
            <a:endParaRPr lang="en-US" sz="3200" dirty="0">
              <a:latin typeface="+mn-lt"/>
            </a:endParaRPr>
          </a:p>
        </p:txBody>
      </p:sp>
      <p:sp>
        <p:nvSpPr>
          <p:cNvPr id="7" name="Content Placeholder 2"/>
          <p:cNvSpPr txBox="1">
            <a:spLocks/>
          </p:cNvSpPr>
          <p:nvPr/>
        </p:nvSpPr>
        <p:spPr bwMode="auto">
          <a:xfrm>
            <a:off x="381000" y="4191000"/>
            <a:ext cx="8229600" cy="3287713"/>
          </a:xfrm>
          <a:prstGeom prst="rect">
            <a:avLst/>
          </a:prstGeom>
          <a:noFill/>
          <a:ln w="9525">
            <a:noFill/>
            <a:miter lim="800000"/>
            <a:headEnd/>
            <a:tailEnd/>
          </a:ln>
        </p:spPr>
        <p:txBody>
          <a:bodyPr/>
          <a:lstStyle/>
          <a:p>
            <a:pPr algn="ctr" eaLnBrk="0" hangingPunct="0">
              <a:spcBef>
                <a:spcPct val="20000"/>
              </a:spcBef>
              <a:buFont typeface="Arial" pitchFamily="34" charset="0"/>
              <a:buNone/>
              <a:defRPr/>
            </a:pPr>
            <a:endParaRPr lang="en-US" sz="3200" dirty="0">
              <a:latin typeface="+mn-lt"/>
            </a:endParaRPr>
          </a:p>
          <a:p>
            <a:pPr algn="ctr" eaLnBrk="0" hangingPunct="0">
              <a:spcBef>
                <a:spcPct val="20000"/>
              </a:spcBef>
              <a:buFont typeface="Arial" pitchFamily="34" charset="0"/>
              <a:buNone/>
              <a:defRPr/>
            </a:pPr>
            <a:endParaRPr lang="en-US" sz="3200" dirty="0">
              <a:latin typeface="+mn-lt"/>
            </a:endParaRPr>
          </a:p>
        </p:txBody>
      </p:sp>
      <p:sp>
        <p:nvSpPr>
          <p:cNvPr id="8" name="Content Placeholder 2"/>
          <p:cNvSpPr txBox="1">
            <a:spLocks/>
          </p:cNvSpPr>
          <p:nvPr/>
        </p:nvSpPr>
        <p:spPr bwMode="auto">
          <a:xfrm>
            <a:off x="1981200" y="4038600"/>
            <a:ext cx="6629400" cy="2503488"/>
          </a:xfrm>
          <a:prstGeom prst="rect">
            <a:avLst/>
          </a:prstGeom>
          <a:noFill/>
          <a:ln w="9525">
            <a:noFill/>
            <a:miter lim="800000"/>
            <a:headEnd/>
            <a:tailEnd/>
          </a:ln>
        </p:spPr>
        <p:txBody>
          <a:bodyPr/>
          <a:lstStyle/>
          <a:p>
            <a:pPr algn="ctr" eaLnBrk="0" hangingPunct="0">
              <a:spcBef>
                <a:spcPct val="20000"/>
              </a:spcBef>
              <a:buFont typeface="Arial" pitchFamily="34" charset="0"/>
              <a:buNone/>
              <a:defRPr/>
            </a:pPr>
            <a:endParaRPr lang="en-US" sz="3200" dirty="0">
              <a:latin typeface="+mn-lt"/>
            </a:endParaRPr>
          </a:p>
          <a:p>
            <a:pPr algn="ctr" eaLnBrk="0" hangingPunct="0">
              <a:spcBef>
                <a:spcPct val="20000"/>
              </a:spcBef>
              <a:buFont typeface="Arial" pitchFamily="34" charset="0"/>
              <a:buNone/>
              <a:defRPr/>
            </a:pPr>
            <a:endParaRPr lang="en-US" sz="3200" dirty="0">
              <a:latin typeface="+mn-lt"/>
            </a:endParaRPr>
          </a:p>
        </p:txBody>
      </p:sp>
      <p:pic>
        <p:nvPicPr>
          <p:cNvPr id="6151" name="Picture 8" descr="plant.bmp"/>
          <p:cNvPicPr>
            <a:picLocks noChangeAspect="1"/>
          </p:cNvPicPr>
          <p:nvPr/>
        </p:nvPicPr>
        <p:blipFill rotWithShape="1">
          <a:blip r:embed="rId4">
            <a:extLst>
              <a:ext uri="{28A0092B-C50C-407E-A947-70E740481C1C}">
                <a14:useLocalDpi xmlns:a14="http://schemas.microsoft.com/office/drawing/2010/main" val="0"/>
              </a:ext>
            </a:extLst>
          </a:blip>
          <a:srcRect r="32393" b="20505"/>
          <a:stretch/>
        </p:blipFill>
        <p:spPr bwMode="auto">
          <a:xfrm>
            <a:off x="2532567" y="4007708"/>
            <a:ext cx="3164466" cy="239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1"/>
          <p:cNvSpPr txBox="1">
            <a:spLocks noChangeArrowheads="1"/>
          </p:cNvSpPr>
          <p:nvPr/>
        </p:nvSpPr>
        <p:spPr bwMode="auto">
          <a:xfrm>
            <a:off x="3733800" y="6172200"/>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80167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0"/>
            <a:ext cx="8077200" cy="838200"/>
          </a:xfrm>
        </p:spPr>
        <p:txBody>
          <a:bodyPr/>
          <a:lstStyle/>
          <a:p>
            <a:r>
              <a:rPr lang="en-US" altLang="en-US" dirty="0" smtClean="0">
                <a:hlinkClick r:id="rId3"/>
              </a:rPr>
              <a:t>Why are plants called Producers</a:t>
            </a:r>
            <a:r>
              <a:rPr lang="en-US" altLang="en-US" dirty="0" smtClean="0"/>
              <a:t>?</a:t>
            </a:r>
          </a:p>
        </p:txBody>
      </p:sp>
      <p:sp>
        <p:nvSpPr>
          <p:cNvPr id="6147" name="Content Placeholder 2"/>
          <p:cNvSpPr>
            <a:spLocks noGrp="1"/>
          </p:cNvSpPr>
          <p:nvPr>
            <p:ph idx="1"/>
          </p:nvPr>
        </p:nvSpPr>
        <p:spPr>
          <a:xfrm>
            <a:off x="228600" y="838200"/>
            <a:ext cx="8458200" cy="5287963"/>
          </a:xfrm>
        </p:spPr>
        <p:txBody>
          <a:bodyPr/>
          <a:lstStyle/>
          <a:p>
            <a:pPr>
              <a:defRPr/>
            </a:pPr>
            <a:r>
              <a:rPr lang="en-US" dirty="0" smtClean="0"/>
              <a:t>Plants make their own food through the process of </a:t>
            </a:r>
            <a:r>
              <a:rPr lang="en-US" dirty="0" smtClean="0">
                <a:hlinkClick r:id="rId4"/>
              </a:rPr>
              <a:t>Photosynthesis</a:t>
            </a:r>
            <a:r>
              <a:rPr lang="en-US" dirty="0" smtClean="0"/>
              <a:t>.  </a:t>
            </a:r>
          </a:p>
          <a:p>
            <a:pPr>
              <a:defRPr/>
            </a:pPr>
            <a:r>
              <a:rPr lang="en-US" dirty="0" smtClean="0"/>
              <a:t>What 4 ingredients do plants use to make their own food?</a:t>
            </a:r>
          </a:p>
          <a:p>
            <a:pPr>
              <a:defRPr/>
            </a:pPr>
            <a:r>
              <a:rPr lang="en-US" dirty="0" smtClean="0"/>
              <a:t>What do plants produce?</a:t>
            </a:r>
          </a:p>
          <a:p>
            <a:pPr>
              <a:defRPr/>
            </a:pPr>
            <a:r>
              <a:rPr lang="en-US" dirty="0" smtClean="0"/>
              <a:t>What do plants release?</a:t>
            </a:r>
          </a:p>
          <a:p>
            <a:pPr marL="0" indent="0">
              <a:buFont typeface="Arial" charset="0"/>
              <a:buNone/>
              <a:defRPr/>
            </a:pPr>
            <a:endParaRPr lang="en-US" dirty="0" smtClean="0"/>
          </a:p>
          <a:p>
            <a:pPr>
              <a:defRPr/>
            </a:pPr>
            <a:endParaRPr lang="en-US" dirty="0" smtClean="0"/>
          </a:p>
        </p:txBody>
      </p:sp>
      <p:pic>
        <p:nvPicPr>
          <p:cNvPr id="7172" name="Picture 5" descr="Royal Pal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3188" y="4675188"/>
            <a:ext cx="137318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Content Placeholder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89266">
            <a:off x="7875825" y="986556"/>
            <a:ext cx="652842" cy="99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Content Placeholder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429001"/>
            <a:ext cx="4338638"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7"/>
          <p:cNvSpPr txBox="1">
            <a:spLocks noChangeArrowheads="1"/>
          </p:cNvSpPr>
          <p:nvPr/>
        </p:nvSpPr>
        <p:spPr bwMode="auto">
          <a:xfrm>
            <a:off x="4267200" y="449580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smtClean="0"/>
              <a:t>2</a:t>
            </a:r>
            <a:r>
              <a:rPr lang="en-US" altLang="en-US" sz="2400" b="1" dirty="0"/>
              <a:t>.</a:t>
            </a:r>
            <a:r>
              <a:rPr lang="en-US" altLang="en-US" sz="2000" b="1" dirty="0"/>
              <a:t> </a:t>
            </a:r>
          </a:p>
        </p:txBody>
      </p:sp>
      <p:sp>
        <p:nvSpPr>
          <p:cNvPr id="7177" name="TextBox 8"/>
          <p:cNvSpPr txBox="1">
            <a:spLocks noChangeArrowheads="1"/>
          </p:cNvSpPr>
          <p:nvPr/>
        </p:nvSpPr>
        <p:spPr bwMode="auto">
          <a:xfrm>
            <a:off x="3835400" y="6029176"/>
            <a:ext cx="157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smtClean="0"/>
              <a:t>         1</a:t>
            </a:r>
            <a:r>
              <a:rPr lang="en-US" altLang="en-US" sz="2400" b="1" dirty="0"/>
              <a:t>.</a:t>
            </a:r>
          </a:p>
        </p:txBody>
      </p:sp>
      <p:sp>
        <p:nvSpPr>
          <p:cNvPr id="7178" name="TextBox 9"/>
          <p:cNvSpPr txBox="1">
            <a:spLocks noChangeArrowheads="1"/>
          </p:cNvSpPr>
          <p:nvPr/>
        </p:nvSpPr>
        <p:spPr bwMode="auto">
          <a:xfrm>
            <a:off x="5410200" y="3200401"/>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t>  3.</a:t>
            </a:r>
            <a:r>
              <a:rPr lang="en-US" altLang="en-US" sz="2000" b="1" dirty="0"/>
              <a:t>  Sunlight</a:t>
            </a:r>
          </a:p>
        </p:txBody>
      </p:sp>
      <p:sp>
        <p:nvSpPr>
          <p:cNvPr id="7179" name="TextBox 10"/>
          <p:cNvSpPr txBox="1">
            <a:spLocks noChangeArrowheads="1"/>
          </p:cNvSpPr>
          <p:nvPr/>
        </p:nvSpPr>
        <p:spPr bwMode="auto">
          <a:xfrm>
            <a:off x="6629400" y="4724400"/>
            <a:ext cx="1165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smtClean="0"/>
              <a:t>4</a:t>
            </a:r>
            <a:r>
              <a:rPr lang="en-US" altLang="en-US" sz="2400" b="1" dirty="0"/>
              <a:t>.</a:t>
            </a:r>
          </a:p>
        </p:txBody>
      </p:sp>
      <p:sp>
        <p:nvSpPr>
          <p:cNvPr id="7180" name="TextBox 1"/>
          <p:cNvSpPr txBox="1">
            <a:spLocks noChangeArrowheads="1"/>
          </p:cNvSpPr>
          <p:nvPr/>
        </p:nvSpPr>
        <p:spPr bwMode="auto">
          <a:xfrm>
            <a:off x="8305800" y="5429250"/>
            <a:ext cx="757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 </a:t>
            </a:r>
            <a:r>
              <a:rPr lang="en-US" altLang="en-US" sz="2400" b="1" dirty="0"/>
              <a:t>5.</a:t>
            </a:r>
          </a:p>
        </p:txBody>
      </p:sp>
      <p:sp>
        <p:nvSpPr>
          <p:cNvPr id="7181" name="TextBox 2"/>
          <p:cNvSpPr txBox="1">
            <a:spLocks noChangeArrowheads="1"/>
          </p:cNvSpPr>
          <p:nvPr/>
        </p:nvSpPr>
        <p:spPr bwMode="auto">
          <a:xfrm>
            <a:off x="8001000" y="3659981"/>
            <a:ext cx="682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t>6.</a:t>
            </a:r>
          </a:p>
        </p:txBody>
      </p:sp>
    </p:spTree>
    <p:extLst>
      <p:ext uri="{BB962C8B-B14F-4D97-AF65-F5344CB8AC3E}">
        <p14:creationId xmlns:p14="http://schemas.microsoft.com/office/powerpoint/2010/main" val="3316692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92162"/>
          </a:xfrm>
        </p:spPr>
        <p:txBody>
          <a:bodyPr/>
          <a:lstStyle/>
          <a:p>
            <a:r>
              <a:rPr lang="en-US" altLang="en-US" smtClean="0">
                <a:hlinkClick r:id="rId3"/>
              </a:rPr>
              <a:t>Who are the Consumers?</a:t>
            </a:r>
            <a:endParaRPr lang="en-US" altLang="en-US" smtClean="0"/>
          </a:p>
        </p:txBody>
      </p:sp>
      <p:sp>
        <p:nvSpPr>
          <p:cNvPr id="3" name="Content Placeholder 2"/>
          <p:cNvSpPr>
            <a:spLocks noGrp="1"/>
          </p:cNvSpPr>
          <p:nvPr>
            <p:ph idx="1"/>
          </p:nvPr>
        </p:nvSpPr>
        <p:spPr>
          <a:xfrm>
            <a:off x="457200" y="1295400"/>
            <a:ext cx="8229600" cy="4830763"/>
          </a:xfrm>
        </p:spPr>
        <p:txBody>
          <a:bodyPr/>
          <a:lstStyle/>
          <a:p>
            <a:pPr>
              <a:defRPr/>
            </a:pPr>
            <a:r>
              <a:rPr lang="en-US" sz="2800" dirty="0"/>
              <a:t>Consumers cannot make their own food. </a:t>
            </a:r>
            <a:endParaRPr lang="en-US" sz="2800" dirty="0" smtClean="0"/>
          </a:p>
          <a:p>
            <a:pPr>
              <a:defRPr/>
            </a:pPr>
            <a:r>
              <a:rPr lang="en-US" sz="2800" dirty="0"/>
              <a:t>T</a:t>
            </a:r>
            <a:r>
              <a:rPr lang="en-US" sz="2800" dirty="0" smtClean="0"/>
              <a:t>hey </a:t>
            </a:r>
            <a:r>
              <a:rPr lang="en-US" sz="2800" dirty="0"/>
              <a:t>eat other organisms to get energy. </a:t>
            </a:r>
            <a:endParaRPr lang="en-US" sz="2800" dirty="0" smtClean="0"/>
          </a:p>
          <a:p>
            <a:pPr>
              <a:defRPr/>
            </a:pPr>
            <a:r>
              <a:rPr lang="en-US" sz="2800" dirty="0" smtClean="0"/>
              <a:t>There </a:t>
            </a:r>
            <a:r>
              <a:rPr lang="en-US" sz="2800" dirty="0"/>
              <a:t>are three types of consumers: herbivores, carnivores, and omnivores. </a:t>
            </a:r>
            <a:endParaRPr lang="en-US" sz="2800" dirty="0" smtClean="0"/>
          </a:p>
          <a:p>
            <a:pPr marL="0" indent="0">
              <a:buFont typeface="Arial" charset="0"/>
              <a:buNone/>
              <a:defRPr/>
            </a:pPr>
            <a:r>
              <a:rPr lang="en-US" dirty="0"/>
              <a:t> </a:t>
            </a:r>
          </a:p>
          <a:p>
            <a:pPr>
              <a:defRPr/>
            </a:pPr>
            <a:endParaRPr lang="en-US" dirty="0"/>
          </a:p>
        </p:txBody>
      </p:sp>
      <p:pic>
        <p:nvPicPr>
          <p:cNvPr id="8196" name="Picture 3" descr="Herbivore to Omnivo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33800"/>
            <a:ext cx="40036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46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0"/>
            <a:ext cx="8229600" cy="914400"/>
          </a:xfrm>
        </p:spPr>
        <p:txBody>
          <a:bodyPr/>
          <a:lstStyle/>
          <a:p>
            <a:r>
              <a:rPr lang="en-US" altLang="en-US" b="1" smtClean="0">
                <a:hlinkClick r:id="rId3"/>
              </a:rPr>
              <a:t>Consumers</a:t>
            </a:r>
            <a:endParaRPr lang="en-US" altLang="en-US" b="1" smtClean="0"/>
          </a:p>
        </p:txBody>
      </p:sp>
      <p:sp>
        <p:nvSpPr>
          <p:cNvPr id="3" name="Content Placeholder 2"/>
          <p:cNvSpPr>
            <a:spLocks noGrp="1"/>
          </p:cNvSpPr>
          <p:nvPr>
            <p:ph idx="1"/>
          </p:nvPr>
        </p:nvSpPr>
        <p:spPr>
          <a:xfrm>
            <a:off x="838200" y="990600"/>
            <a:ext cx="7720013" cy="5607050"/>
          </a:xfrm>
        </p:spPr>
        <p:txBody>
          <a:bodyPr/>
          <a:lstStyle/>
          <a:p>
            <a:pPr>
              <a:defRPr/>
            </a:pPr>
            <a:r>
              <a:rPr lang="en-US" sz="2800" b="1" dirty="0" smtClean="0"/>
              <a:t>Herbivores</a:t>
            </a:r>
            <a:r>
              <a:rPr lang="en-US" sz="2800" dirty="0" smtClean="0"/>
              <a:t> eat plants. The prefix “</a:t>
            </a:r>
            <a:r>
              <a:rPr lang="en-US" sz="2800" dirty="0" err="1" smtClean="0"/>
              <a:t>herbi</a:t>
            </a:r>
            <a:r>
              <a:rPr lang="en-US" sz="2800" dirty="0" smtClean="0"/>
              <a:t>-” means green grass plants.   Rabbits and deer are examples of herbivores. </a:t>
            </a:r>
            <a:endParaRPr lang="en-US" sz="1400" dirty="0" smtClean="0"/>
          </a:p>
          <a:p>
            <a:pPr>
              <a:defRPr/>
            </a:pPr>
            <a:r>
              <a:rPr lang="en-US" sz="2800" b="1" dirty="0" smtClean="0"/>
              <a:t>Carnivores</a:t>
            </a:r>
            <a:r>
              <a:rPr lang="en-US" sz="2800" dirty="0" smtClean="0"/>
              <a:t> </a:t>
            </a:r>
            <a:r>
              <a:rPr lang="en-US" sz="2800" dirty="0"/>
              <a:t>eat meat. The prefix “</a:t>
            </a:r>
            <a:r>
              <a:rPr lang="en-US" sz="2800" dirty="0" err="1"/>
              <a:t>carni</a:t>
            </a:r>
            <a:r>
              <a:rPr lang="en-US" sz="2800" dirty="0"/>
              <a:t>-” comes from the Spanish word “carne,” which means meat. </a:t>
            </a:r>
            <a:r>
              <a:rPr lang="en-US" sz="2800" dirty="0" smtClean="0"/>
              <a:t>Alligators, wolves</a:t>
            </a:r>
            <a:r>
              <a:rPr lang="en-US" sz="2800" dirty="0"/>
              <a:t>, cougars, and sharks are examples of carnivores. </a:t>
            </a:r>
            <a:endParaRPr lang="en-US" sz="2800" dirty="0" smtClean="0"/>
          </a:p>
          <a:p>
            <a:pPr>
              <a:defRPr/>
            </a:pPr>
            <a:endParaRPr lang="en-US" sz="1400" dirty="0" smtClean="0"/>
          </a:p>
          <a:p>
            <a:pPr>
              <a:defRPr/>
            </a:pPr>
            <a:r>
              <a:rPr lang="en-US" sz="2800" b="1" dirty="0" smtClean="0"/>
              <a:t>Omnivores</a:t>
            </a:r>
            <a:r>
              <a:rPr lang="en-US" sz="2800" dirty="0" smtClean="0"/>
              <a:t> </a:t>
            </a:r>
            <a:r>
              <a:rPr lang="en-US" sz="2800" dirty="0"/>
              <a:t>eat both plants and animals</a:t>
            </a:r>
            <a:r>
              <a:rPr lang="en-US" sz="2800" dirty="0" smtClean="0"/>
              <a:t>.</a:t>
            </a:r>
          </a:p>
          <a:p>
            <a:pPr>
              <a:buFont typeface="Arial" charset="0"/>
              <a:buNone/>
              <a:defRPr/>
            </a:pPr>
            <a:r>
              <a:rPr lang="en-US" sz="2800" dirty="0" smtClean="0"/>
              <a:t>     </a:t>
            </a:r>
            <a:r>
              <a:rPr lang="en-US" sz="2800" dirty="0"/>
              <a:t>The prefix “</a:t>
            </a:r>
            <a:r>
              <a:rPr lang="en-US" sz="2800" dirty="0" err="1"/>
              <a:t>omni</a:t>
            </a:r>
            <a:r>
              <a:rPr lang="en-US" sz="2800" dirty="0"/>
              <a:t>-” means “all.” </a:t>
            </a:r>
            <a:r>
              <a:rPr lang="en-US" sz="2800" dirty="0" smtClean="0"/>
              <a:t>People, raccoons </a:t>
            </a:r>
            <a:r>
              <a:rPr lang="en-US" sz="2800" dirty="0"/>
              <a:t>and bears that eat meat, fish, and vegetables </a:t>
            </a:r>
            <a:r>
              <a:rPr lang="en-US" sz="2800" dirty="0" smtClean="0"/>
              <a:t>are examples of </a:t>
            </a:r>
            <a:r>
              <a:rPr lang="en-US" sz="2800" dirty="0"/>
              <a:t>omnivores.</a:t>
            </a:r>
          </a:p>
          <a:p>
            <a:pPr marL="0" indent="0">
              <a:buFont typeface="Arial" charset="0"/>
              <a:buNone/>
              <a:defRPr/>
            </a:pPr>
            <a:r>
              <a:rPr lang="en-US" dirty="0"/>
              <a:t> </a:t>
            </a:r>
          </a:p>
          <a:p>
            <a:pPr>
              <a:defRPr/>
            </a:pPr>
            <a:endParaRPr lang="en-US" dirty="0"/>
          </a:p>
        </p:txBody>
      </p:sp>
      <p:pic>
        <p:nvPicPr>
          <p:cNvPr id="9220" name="Picture 7" descr="http://tbn0.google.com/images?q=tbn:NMB8aogoHt7fXM:http://abouttitusville.com/BobPaty/Animals/images/Raco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7912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C:\Users\Mary\AppData\Local\Microsoft\Windows\Temporary Internet Files\Content.IE5\U3H8B9A2\MC90035615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1447800"/>
            <a:ext cx="836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American Alligato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92675" y="3733800"/>
            <a:ext cx="13557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035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ox(in)">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04800"/>
            <a:ext cx="8229600" cy="1143000"/>
          </a:xfrm>
        </p:spPr>
        <p:txBody>
          <a:bodyPr/>
          <a:lstStyle/>
          <a:p>
            <a:r>
              <a:rPr lang="en-US" altLang="en-US" smtClean="0">
                <a:hlinkClick r:id="rId3"/>
              </a:rPr>
              <a:t>Who are the Decomposers?</a:t>
            </a:r>
            <a:endParaRPr lang="en-US" altLang="en-US" smtClean="0"/>
          </a:p>
        </p:txBody>
      </p:sp>
      <p:sp>
        <p:nvSpPr>
          <p:cNvPr id="13315" name="Content Placeholder 2"/>
          <p:cNvSpPr>
            <a:spLocks noGrp="1"/>
          </p:cNvSpPr>
          <p:nvPr>
            <p:ph idx="1"/>
          </p:nvPr>
        </p:nvSpPr>
        <p:spPr/>
        <p:txBody>
          <a:bodyPr/>
          <a:lstStyle/>
          <a:p>
            <a:r>
              <a:rPr lang="en-US" altLang="en-US" smtClean="0"/>
              <a:t>They are organisms that feed on waste and remains of dead organisms. </a:t>
            </a:r>
          </a:p>
          <a:p>
            <a:r>
              <a:rPr lang="en-US" altLang="en-US" smtClean="0"/>
              <a:t>Decomposers get energy by breaking down the remains of producers and consumers into nutrients. </a:t>
            </a:r>
          </a:p>
          <a:p>
            <a:r>
              <a:rPr lang="en-US" altLang="en-US" smtClean="0"/>
              <a:t>Earthworms, bacteria, and fungi (such as mushrooms) are examples of decomposers.</a:t>
            </a:r>
          </a:p>
          <a:p>
            <a:endParaRPr lang="en-US" altLang="en-US" smtClean="0"/>
          </a:p>
        </p:txBody>
      </p:sp>
      <p:pic>
        <p:nvPicPr>
          <p:cNvPr id="10244" name="Picture 3" descr="Earthworms and Mushroom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334000"/>
            <a:ext cx="4232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C:\Users\Mary\AppData\Local\Microsoft\Windows\Temporary Internet Files\Content.IE5\U3H8B9A2\MC9000603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228600"/>
            <a:ext cx="96996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092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Custom 8">
      <a:dk1>
        <a:sysClr val="windowText" lastClr="000000"/>
      </a:dk1>
      <a:lt1>
        <a:sysClr val="window" lastClr="FFFFFF"/>
      </a:lt1>
      <a:dk2>
        <a:srgbClr val="1F497D"/>
      </a:dk2>
      <a:lt2>
        <a:srgbClr val="EEECE1"/>
      </a:lt2>
      <a:accent1>
        <a:srgbClr val="95B3D7"/>
      </a:accent1>
      <a:accent2>
        <a:srgbClr val="95B3D7"/>
      </a:accent2>
      <a:accent3>
        <a:srgbClr val="95B3D7"/>
      </a:accent3>
      <a:accent4>
        <a:srgbClr val="95B3D7"/>
      </a:accent4>
      <a:accent5>
        <a:srgbClr val="95B3D7"/>
      </a:accent5>
      <a:accent6>
        <a:srgbClr val="95B3D7"/>
      </a:accent6>
      <a:hlink>
        <a:srgbClr val="1F497D"/>
      </a:hlink>
      <a:folHlink>
        <a:srgbClr val="95B3D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1924</Words>
  <Application>Microsoft Office PowerPoint</Application>
  <PresentationFormat>On-screen Show (4:3)</PresentationFormat>
  <Paragraphs>199</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2_Office Theme</vt:lpstr>
      <vt:lpstr> Big Idea 17: Interdependence: Needs of Organisms    </vt:lpstr>
      <vt:lpstr> What do all organisms  need to survive? </vt:lpstr>
      <vt:lpstr>How is energy passed from  one living thing to another? </vt:lpstr>
      <vt:lpstr>      How do plants get their food? </vt:lpstr>
      <vt:lpstr>    Draw an illustration with captions to explain how plants make their own food through Photosynthesis.    Vocabulary to include: carbon dioxide (CO₂)           chlorophyll           leaves            oxygen                                    sunlight                          sugar   water (H₂O)         </vt:lpstr>
      <vt:lpstr>Why are plants called Producers?</vt:lpstr>
      <vt:lpstr>Who are the Consumers?</vt:lpstr>
      <vt:lpstr>Consumers</vt:lpstr>
      <vt:lpstr>Who are the Decomposers?</vt:lpstr>
      <vt:lpstr>Food chains can help us to understand how animals depend on plants and sometimes on other animals. </vt:lpstr>
      <vt:lpstr> Using all of the pictures and/or names below, draw and label a possible food chain </vt:lpstr>
      <vt:lpstr> Food Chain Assessment Read the following scenario and complete A &amp; B </vt:lpstr>
      <vt:lpstr>What is  interdependence?</vt:lpstr>
      <vt:lpstr> Concept Review:  Parts of a Food Chain </vt:lpstr>
      <vt:lpstr>PowerPoint Presentation</vt:lpstr>
      <vt:lpstr>PowerPoint Presentation</vt:lpstr>
      <vt:lpstr>FCAT Review</vt:lpstr>
      <vt:lpstr>FCAT Review</vt:lpstr>
      <vt:lpstr>FCAT Review</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Rossmery Galan</cp:lastModifiedBy>
  <cp:revision>28</cp:revision>
  <dcterms:created xsi:type="dcterms:W3CDTF">2013-11-13T01:01:23Z</dcterms:created>
  <dcterms:modified xsi:type="dcterms:W3CDTF">2016-03-08T13:02:43Z</dcterms:modified>
</cp:coreProperties>
</file>