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sldIdLst>
    <p:sldId id="339" r:id="rId2"/>
    <p:sldId id="326" r:id="rId3"/>
    <p:sldId id="323" r:id="rId4"/>
    <p:sldId id="328" r:id="rId5"/>
    <p:sldId id="331" r:id="rId6"/>
    <p:sldId id="329" r:id="rId7"/>
    <p:sldId id="333" r:id="rId8"/>
    <p:sldId id="332" r:id="rId9"/>
    <p:sldId id="351" r:id="rId10"/>
    <p:sldId id="336" r:id="rId11"/>
    <p:sldId id="348" r:id="rId12"/>
    <p:sldId id="327" r:id="rId13"/>
    <p:sldId id="354" r:id="rId14"/>
    <p:sldId id="346" r:id="rId15"/>
    <p:sldId id="352" r:id="rId16"/>
    <p:sldId id="355" r:id="rId17"/>
    <p:sldId id="35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79713" autoAdjust="0"/>
  </p:normalViewPr>
  <p:slideViewPr>
    <p:cSldViewPr>
      <p:cViewPr varScale="1">
        <p:scale>
          <a:sx n="68" d="100"/>
          <a:sy n="68" d="100"/>
        </p:scale>
        <p:origin x="14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CE03-8622-438D-9FB3-327C57825DC6}" type="datetimeFigureOut">
              <a:rPr lang="en-US" smtClean="0"/>
              <a:t>3/12/2017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5B1B3-17C0-4A2E-B80F-6BD5D91260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0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scoveryeducation.com/player/view/assetGuid/7D2AA6AC-65BC-456F-9598-31A9F0881F23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player/view/assetGuid/9EB5E025-CD21-4FF0-9B67-E7E880AA1CA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scoveryeducation.com/player/view/assetGuid/CC0F495E-EC83-4EE6-966A-107FBAF6E157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irdsleuth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Discovery Education on your employee portal</a:t>
            </a:r>
            <a:r>
              <a:rPr lang="en-US" baseline="0" dirty="0" smtClean="0"/>
              <a:t> so that your can play the Discovery Education hyperlinks as they appear in the slides. The hyperlinks are underlined: example - </a:t>
            </a:r>
            <a:r>
              <a:rPr lang="en-US" sz="1200" i="1" dirty="0" smtClean="0">
                <a:hlinkClick r:id="rId3"/>
              </a:rPr>
              <a:t>Classifying Animals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B1B3-17C0-4A2E-B80F-6BD5D91260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13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B1B3-17C0-4A2E-B80F-6BD5D91260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99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Explain/Evaluate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B1B3-17C0-4A2E-B80F-6BD5D91260C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30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Explore/Evaluate</a:t>
            </a:r>
          </a:p>
          <a:p>
            <a:r>
              <a:rPr lang="en-US" dirty="0" smtClean="0"/>
              <a:t>Students will only be tested on invertebrates</a:t>
            </a:r>
            <a:r>
              <a:rPr lang="en-US" baseline="0" dirty="0" smtClean="0"/>
              <a:t> with an exoskeleton the arthropod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B1B3-17C0-4A2E-B80F-6BD5D91260C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84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Explain/Evaluate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B1B3-17C0-4A2E-B80F-6BD5D91260C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25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Explore/Explain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B1B3-17C0-4A2E-B80F-6BD5D91260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96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Explore/Explain  have students answer</a:t>
            </a:r>
            <a:r>
              <a:rPr lang="en-US" baseline="0" dirty="0" smtClean="0"/>
              <a:t> the ? In their notebooks and then share responses.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B1B3-17C0-4A2E-B80F-6BD5D91260C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3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Explain/Evaluate: First</a:t>
            </a:r>
            <a:r>
              <a:rPr lang="en-US" baseline="0" dirty="0" smtClean="0"/>
              <a:t> click on link to r</a:t>
            </a:r>
            <a:r>
              <a:rPr lang="en-US" dirty="0" smtClean="0"/>
              <a:t>eview the </a:t>
            </a:r>
            <a:r>
              <a:rPr lang="en-US" sz="1200" dirty="0" smtClean="0">
                <a:hlinkClick r:id="rId3"/>
              </a:rPr>
              <a:t>5 Groups </a:t>
            </a:r>
            <a:r>
              <a:rPr lang="en-US" sz="1200" dirty="0" smtClean="0"/>
              <a:t>of Vertebrates.  Then have students name them in their notebook and draw and name several examples.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B1B3-17C0-4A2E-B80F-6BD5D91260C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25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Explore/Explain:  Ask students what they know about fish.</a:t>
            </a:r>
            <a:r>
              <a:rPr lang="en-US" baseline="0" dirty="0" smtClean="0"/>
              <a:t>  Then tell students we will watch a video on f</a:t>
            </a:r>
            <a:r>
              <a:rPr lang="en-US" dirty="0" smtClean="0"/>
              <a:t>ish</a:t>
            </a:r>
            <a:r>
              <a:rPr lang="en-US" baseline="0" dirty="0" smtClean="0"/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see what else we can learn about f</a:t>
            </a:r>
            <a:r>
              <a:rPr lang="en-US" dirty="0" smtClean="0"/>
              <a:t>ish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Have students share characteristics  that all f</a:t>
            </a:r>
            <a:r>
              <a:rPr lang="en-US" dirty="0" smtClean="0"/>
              <a:t>ish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in common.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B1B3-17C0-4A2E-B80F-6BD5D91260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56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Explore/Explain:  Ask students what they know about amphibians .</a:t>
            </a:r>
            <a:r>
              <a:rPr lang="en-US" baseline="0" dirty="0" smtClean="0"/>
              <a:t>  Then tell students we will watch a video on  </a:t>
            </a:r>
            <a:r>
              <a:rPr lang="en-US" dirty="0" smtClean="0"/>
              <a:t>amphibians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see what else we can learn about </a:t>
            </a:r>
            <a:r>
              <a:rPr lang="en-US" dirty="0" smtClean="0"/>
              <a:t>amphibians.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Have students share characteristics  that all have in common.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B1B3-17C0-4A2E-B80F-6BD5D91260C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6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Explore/Explain:  Ask students what they know about reptiles.</a:t>
            </a:r>
            <a:r>
              <a:rPr lang="en-US" baseline="0" dirty="0" smtClean="0"/>
              <a:t>  Then tell students we will watch a video on  </a:t>
            </a:r>
            <a:r>
              <a:rPr lang="en-US" dirty="0" smtClean="0"/>
              <a:t>reptiles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see what else we can learn about </a:t>
            </a:r>
            <a:r>
              <a:rPr lang="en-US" dirty="0" smtClean="0"/>
              <a:t>reptiles.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Have students share characteristics  that all have in common.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B1B3-17C0-4A2E-B80F-6BD5D91260C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2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Explore/Explain:  Ask students what they know about mammals .</a:t>
            </a:r>
            <a:r>
              <a:rPr lang="en-US" baseline="0" dirty="0" smtClean="0"/>
              <a:t>  Then tell students we will watch a video on  </a:t>
            </a:r>
            <a:r>
              <a:rPr lang="en-US" dirty="0" smtClean="0"/>
              <a:t>mammals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see what else we can learn about  </a:t>
            </a:r>
            <a:r>
              <a:rPr lang="en-US" dirty="0" smtClean="0"/>
              <a:t>mammals.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students share characteristics  that all have in common.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B1B3-17C0-4A2E-B80F-6BD5D91260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35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Explore/Explain: Ask students what they know about birds.</a:t>
            </a:r>
            <a:r>
              <a:rPr lang="en-US" baseline="0" dirty="0" smtClean="0"/>
              <a:t>  Then tell students we will watch a video on birds.( click on the link, 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The World of Birds</a:t>
            </a:r>
            <a:r>
              <a:rPr lang="en-US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The World</a:t>
            </a:r>
            <a:r>
              <a:rPr lang="en-US" sz="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birds to see what else we can learn about birds.  Then watch the Bird Facts video for additional facts.  Have students share characteristics  that all birds have in common.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Extend:  Visit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Website: </a:t>
            </a:r>
            <a:r>
              <a:rPr lang="en-US" sz="1200" dirty="0" smtClean="0">
                <a:latin typeface="Calibri" pitchFamily="34" charset="0"/>
                <a:cs typeface="Calibri" pitchFamily="34" charset="0"/>
                <a:hlinkClick r:id="rId4"/>
              </a:rPr>
              <a:t>www.birdsleuth.org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fpr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resources developed</a:t>
            </a:r>
            <a:r>
              <a:rPr lang="en-US" sz="1200" baseline="0" dirty="0" smtClean="0">
                <a:solidFill>
                  <a:srgbClr val="000000"/>
                </a:solidFill>
                <a:latin typeface="Arial" pitchFamily="34" charset="0"/>
              </a:rPr>
              <a:t> by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educators at the Cornell Lab developed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</a:rPr>
              <a:t>BirdSleuth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 with support from the National Science Foundation to </a:t>
            </a:r>
            <a:r>
              <a:rPr lang="en-US" sz="1200" b="0" dirty="0" smtClean="0">
                <a:solidFill>
                  <a:srgbClr val="000000"/>
                </a:solidFill>
                <a:latin typeface="Arial" pitchFamily="34" charset="0"/>
              </a:rPr>
              <a:t>h</a:t>
            </a:r>
            <a:r>
              <a:rPr lang="en-US" sz="1200" b="0" dirty="0" smtClean="0">
                <a:ea typeface="ＭＳ Ｐゴシック" pitchFamily="124" charset="-128"/>
              </a:rPr>
              <a:t>elp educators bring the power and engagement of </a:t>
            </a:r>
            <a:r>
              <a:rPr lang="en-US" sz="1200" b="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124" charset="-128"/>
              </a:rPr>
              <a:t>citizen science</a:t>
            </a:r>
            <a:r>
              <a:rPr lang="en-US" sz="1200" b="0" dirty="0" smtClean="0">
                <a:ea typeface="ＭＳ Ｐゴシック" pitchFamily="124" charset="-128"/>
              </a:rPr>
              <a:t> and </a:t>
            </a:r>
            <a:r>
              <a:rPr lang="en-US" sz="1200" b="0" dirty="0" smtClean="0">
                <a:solidFill>
                  <a:schemeClr val="accent1">
                    <a:lumMod val="50000"/>
                  </a:schemeClr>
                </a:solidFill>
                <a:ea typeface="ＭＳ Ｐゴシック" pitchFamily="124" charset="-128"/>
              </a:rPr>
              <a:t>inquiry</a:t>
            </a:r>
            <a:r>
              <a:rPr lang="en-US" sz="1200" b="0" dirty="0" smtClean="0">
                <a:ea typeface="ＭＳ Ｐゴシック" pitchFamily="124" charset="-128"/>
              </a:rPr>
              <a:t> to students.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5B1B3-17C0-4A2E-B80F-6BD5D91260C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9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DC0F5-B49F-45EE-B54E-1156050315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5847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Department of Mathematics and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20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3CF89-7555-43BC-8A54-A87066E678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5847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Department of Mathematics and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4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4287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84 h 1906"/>
                <a:gd name="T4" fmla="*/ 5884 w 5740"/>
                <a:gd name="T5" fmla="*/ 1084 h 1906"/>
                <a:gd name="T6" fmla="*/ 588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824A7-5362-4664-BE11-F4D31F36A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5" descr="Seal-NEW COLOR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4323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Department of Mathematics and Science</a:t>
            </a:r>
            <a:endParaRPr lang="en-US" dirty="0"/>
          </a:p>
        </p:txBody>
      </p:sp>
      <p:pic>
        <p:nvPicPr>
          <p:cNvPr id="18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08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23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Department of Mathematics and Science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1FACB2-16BB-4CD8-8D60-39139A09A3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" descr="Seal-NEW COLOR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86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cience/diversityoflife/classificatio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scoveryeducation.com/player/view/assetGuid/02F0A314-D8CE-4C59-8DD7-9B95512AD3F7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://app.discoveryeducation.com/player/view/assetGuid/739D413D-9AC1-4332-8291-ABCAF75C3B4B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player/view/assetGuid/f864137d-b983-4c3e-b08d-fdf070994df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pp.discoveryeducation.com/player/view/assetGuid/7cbf6725-457c-44bd-92a6-78a7ac6114a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player/view/assetGuid/2F1739D6-485F-42A0-8A13-54E46C2FBA1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app.discoveryeducation.com/player/view/assetGuid/9EB5E025-CD21-4FF0-9B67-E7E880AA1CAC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player/view/assetGuid/7E629E61-653A-4BF2-9408-EAE35A02FC9B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player/view/assetGuid/B50DA7F3-14C9-4BB4-88C1-7B1AD9C48F75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app.discoveryeducation.com/player/view/assetGuid/43909A19-D74B-4BC2-B7D2-0746230F24EB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http://images.google.co.uk/imgres?imgurl=http://www.uwsp.edu/cnr/uwexlakes/editorscorner/images/downloads/reptiles/reptile1.jpg&amp;imgrefurl=http://www.uwsp.edu/cnr/uwexlakes/editorscorner/photos/reptiles.asp&amp;h=633&amp;w=980&amp;sz=293&amp;tbnid=UG87RN2q_mpL6M:&amp;tbnh=95&amp;tbnw=148&amp;hl=en&amp;start=5&amp;prev=/images?q=reptiles&amp;svnum=10&amp;hl=en&amp;lr=" TargetMode="Externa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iscoveryeducation.com/player/view/assetGuid/C3E40E8E-C930-448A-AD5E-3CD8C50A4A12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hyperlink" Target="https://app.discoveryeducation.com/player/view/assetGuid/FB245A19-0CD2-47F2-9124-121A4790368B" TargetMode="External"/><Relationship Id="rId3" Type="http://schemas.openxmlformats.org/officeDocument/2006/relationships/hyperlink" Target="http://app.discoveryeducation.com/player/view/assetGuid/23B56DA7-352F-4C87-8B83-23B24EBD9A40" TargetMode="External"/><Relationship Id="rId7" Type="http://schemas.openxmlformats.org/officeDocument/2006/relationships/image" Target="../media/image29.jpeg"/><Relationship Id="rId12" Type="http://schemas.openxmlformats.org/officeDocument/2006/relationships/hyperlink" Target="http://www.birdsleuth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hyperlink" Target="http://www.birdsleuth.org/" TargetMode="External"/><Relationship Id="rId5" Type="http://schemas.openxmlformats.org/officeDocument/2006/relationships/hyperlink" Target="https://app.discoveryeducation.com/player/view/assetGuid/ED9508C1-E7D8-49C3-B0ED-4C3C20251889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s://app.discoveryeducation.com/player/view/assetGuid/CC0F495E-EC83-4EE6-966A-107FBAF6E157" TargetMode="External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447801"/>
            <a:ext cx="7772400" cy="1600200"/>
          </a:xfrm>
        </p:spPr>
        <p:txBody>
          <a:bodyPr/>
          <a:lstStyle/>
          <a:p>
            <a:r>
              <a:rPr lang="en-US" sz="2000" dirty="0"/>
              <a:t/>
            </a:r>
            <a:br>
              <a:rPr lang="en-US" sz="2000" dirty="0"/>
            </a:br>
            <a:r>
              <a:rPr lang="en-US" dirty="0" smtClean="0"/>
              <a:t>Classification of Animals</a:t>
            </a:r>
            <a:br>
              <a:rPr lang="en-US" dirty="0" smtClean="0"/>
            </a:br>
            <a:r>
              <a:rPr lang="en-US" sz="4800" dirty="0"/>
              <a:t>SC.3.L.15.1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3276600"/>
            <a:ext cx="6400800" cy="35814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SUPPLEMENTAL RESOURCES</a:t>
            </a:r>
          </a:p>
          <a:p>
            <a:pPr algn="l"/>
            <a:r>
              <a:rPr lang="en-US" b="1" dirty="0" smtClean="0"/>
              <a:t>BRAIN POP: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 smtClean="0"/>
              <a:t>Classification: </a:t>
            </a:r>
            <a:r>
              <a:rPr lang="en-US" sz="1600" dirty="0" smtClean="0">
                <a:hlinkClick r:id="rId3"/>
              </a:rPr>
              <a:t>https://www.brainpop.com/science/diversityoflife/classification/</a:t>
            </a:r>
            <a:endParaRPr lang="en-US" sz="1600" dirty="0" smtClean="0"/>
          </a:p>
          <a:p>
            <a:pPr algn="l"/>
            <a:r>
              <a:rPr lang="en-US" sz="2800" b="1" smtClean="0"/>
              <a:t>Science </a:t>
            </a:r>
            <a:r>
              <a:rPr lang="en-US" sz="2800" b="1" dirty="0" smtClean="0"/>
              <a:t>Fusion Leveled Reader: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Classification (Blue)</a:t>
            </a:r>
          </a:p>
          <a:p>
            <a:pPr algn="l"/>
            <a:r>
              <a:rPr lang="en-US" sz="2800" b="1" dirty="0" smtClean="0"/>
              <a:t>Science Fusion e-text: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Grade Unit 7 Classifying Living Things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304800"/>
            <a:ext cx="201771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8" y="326411"/>
            <a:ext cx="1676400" cy="125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13" y="304800"/>
            <a:ext cx="1829389" cy="125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3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Summary of Vertebrates</a:t>
            </a:r>
            <a:endParaRPr lang="en-US" altLang="en-US" dirty="0" smtClean="0"/>
          </a:p>
        </p:txBody>
      </p:sp>
      <p:pic>
        <p:nvPicPr>
          <p:cNvPr id="13315" name="Picture 7" descr="vertebrates_b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144000" cy="5562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3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2400" b="1" dirty="0"/>
              <a:t>CHARACTERISTICS OF THE FIVE TYPES OF VERTEBRATES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985645"/>
              </p:ext>
            </p:extLst>
          </p:nvPr>
        </p:nvGraphicFramePr>
        <p:xfrm>
          <a:off x="152400" y="1066801"/>
          <a:ext cx="8839200" cy="542993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371600"/>
                <a:gridCol w="1447800"/>
                <a:gridCol w="1295400"/>
                <a:gridCol w="1587293"/>
                <a:gridCol w="1613107"/>
                <a:gridCol w="1524000"/>
              </a:tblGrid>
              <a:tr h="9905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mic Sans MS"/>
                          <a:ea typeface="Times New Roman"/>
                        </a:rPr>
                        <a:t>How It Breathes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mic Sans MS"/>
                          <a:ea typeface="Times New Roman"/>
                        </a:rPr>
                        <a:t>Body Covering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mic Sans MS"/>
                          <a:ea typeface="Times New Roman"/>
                        </a:rPr>
                        <a:t>Born Alive or </a:t>
                      </a:r>
                      <a:r>
                        <a:rPr lang="en-US" sz="1800" dirty="0" smtClean="0">
                          <a:effectLst/>
                          <a:latin typeface="Comic Sans MS"/>
                          <a:ea typeface="Times New Roman"/>
                        </a:rPr>
                        <a:t>Lays Eggs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mic Sans MS"/>
                          <a:ea typeface="Times New Roman"/>
                        </a:rPr>
                        <a:t>Warm or Cold Blooded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omic Sans MS"/>
                          <a:ea typeface="Times New Roman"/>
                        </a:rPr>
                        <a:t>Another</a:t>
                      </a:r>
                      <a:r>
                        <a:rPr lang="en-US" sz="1800" baseline="0" dirty="0" smtClean="0">
                          <a:effectLst/>
                          <a:latin typeface="Comic Sans MS"/>
                          <a:ea typeface="Times New Roman"/>
                        </a:rPr>
                        <a:t> D</a:t>
                      </a:r>
                      <a:r>
                        <a:rPr lang="en-US" sz="1800" dirty="0" smtClean="0">
                          <a:effectLst/>
                          <a:latin typeface="Comic Sans MS"/>
                          <a:ea typeface="Times New Roman"/>
                        </a:rPr>
                        <a:t>istinctive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omic Sans MS"/>
                          <a:ea typeface="Times New Roman"/>
                        </a:rPr>
                        <a:t>Feature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8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mic Sans MS"/>
                          <a:ea typeface="Times New Roman"/>
                        </a:rPr>
                        <a:t>Amphibians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8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mic Sans MS"/>
                          <a:ea typeface="Times New Roman"/>
                        </a:rPr>
                        <a:t>Birds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8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mic Sans MS"/>
                          <a:ea typeface="Times New Roman"/>
                        </a:rPr>
                        <a:t>Fish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8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mic Sans MS"/>
                          <a:ea typeface="Times New Roman"/>
                        </a:rPr>
                        <a:t>Mammals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8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omic Sans MS"/>
                          <a:ea typeface="Times New Roman"/>
                        </a:rPr>
                        <a:t>Reptiles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omic Sans MS"/>
                          <a:ea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9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b="1" dirty="0" smtClean="0"/>
              <a:t>More on </a:t>
            </a:r>
            <a:r>
              <a:rPr lang="en-US" b="1" dirty="0" smtClean="0">
                <a:hlinkClick r:id="rId3"/>
              </a:rPr>
              <a:t>Invertebrates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59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4"/>
              </a:rPr>
              <a:t>Arthropods</a:t>
            </a:r>
            <a:r>
              <a:rPr lang="en-US" dirty="0" smtClean="0"/>
              <a:t> are the largest group of invertebrates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What do they all share in common?</a:t>
            </a:r>
          </a:p>
          <a:p>
            <a:r>
              <a:rPr lang="en-US" dirty="0" smtClean="0"/>
              <a:t>Jointed legs or limbs</a:t>
            </a:r>
          </a:p>
          <a:p>
            <a:r>
              <a:rPr lang="en-US" dirty="0" smtClean="0"/>
              <a:t>Hard body covering that forms an outer skeleton</a:t>
            </a:r>
          </a:p>
          <a:p>
            <a:r>
              <a:rPr lang="en-US" dirty="0" smtClean="0"/>
              <a:t>Examples include </a:t>
            </a:r>
            <a:r>
              <a:rPr lang="en-US" dirty="0"/>
              <a:t>centipedes, millipedes, spiders, mites, horseshoe crabs, </a:t>
            </a:r>
            <a:r>
              <a:rPr lang="en-US" dirty="0" smtClean="0"/>
              <a:t>scorpions, crustaceans</a:t>
            </a:r>
            <a:r>
              <a:rPr lang="en-US" dirty="0"/>
              <a:t> (lobsters) and </a:t>
            </a:r>
            <a:r>
              <a:rPr lang="en-US" b="1" dirty="0"/>
              <a:t>insects</a:t>
            </a:r>
            <a:r>
              <a:rPr lang="en-US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4495800" cy="226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Mary\AppData\Local\Microsoft\Windows\Temporary Internet Files\Content.IE5\YT4OLJKV\MC90043802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-152400"/>
            <a:ext cx="1325880" cy="1325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ary\AppData\Local\Microsoft\Windows\Temporary Internet Files\Content.IE5\Q8CHHF14\MC90043802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46066"/>
            <a:ext cx="1527922" cy="1078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3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90550"/>
            <a:ext cx="83820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7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Why </a:t>
            </a:r>
            <a:r>
              <a:rPr lang="en-US" sz="4000" dirty="0"/>
              <a:t>are animals grouped into different categories?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Answer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They are grouped into different categories because they use different types of physical features to carry out the activities they need to live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example, birds are grouped together because they have wings, feathers, and beaks, while fish are grouped together because they have fins, scales, and mouths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Bonus: Why are arthropods grouped together?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3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4549"/>
            <a:ext cx="8229600" cy="47174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98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Linnaeus's system has seven levels:</a:t>
            </a:r>
          </a:p>
          <a:p>
            <a:r>
              <a:rPr lang="en-US" dirty="0"/>
              <a:t>Kingdom</a:t>
            </a:r>
          </a:p>
          <a:p>
            <a:r>
              <a:rPr lang="en-US" dirty="0"/>
              <a:t>Phylum</a:t>
            </a:r>
          </a:p>
          <a:p>
            <a:r>
              <a:rPr lang="en-US" dirty="0"/>
              <a:t>Class</a:t>
            </a:r>
          </a:p>
          <a:p>
            <a:r>
              <a:rPr lang="en-US" dirty="0"/>
              <a:t>Order</a:t>
            </a:r>
          </a:p>
          <a:p>
            <a:r>
              <a:rPr lang="en-US" dirty="0"/>
              <a:t>Family</a:t>
            </a:r>
          </a:p>
          <a:p>
            <a:r>
              <a:rPr lang="en-US" dirty="0"/>
              <a:t>Genus</a:t>
            </a:r>
          </a:p>
          <a:p>
            <a:r>
              <a:rPr lang="en-US" dirty="0"/>
              <a:t>Species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78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6" name="Picture 2" descr="http://www.mensaforkids.org/MFK2/assets/Image/Teach/LessonPlans/Lesson_animals-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" y="1524000"/>
            <a:ext cx="932329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78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153400" cy="1143000"/>
          </a:xfrm>
        </p:spPr>
        <p:txBody>
          <a:bodyPr/>
          <a:lstStyle/>
          <a:p>
            <a:r>
              <a:rPr lang="en-US" sz="4000" dirty="0"/>
              <a:t>What are the two main groups that scientists classify all animals into?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3"/>
              </a:rPr>
              <a:t>Vertebrates</a:t>
            </a:r>
            <a:endParaRPr lang="en-US" dirty="0"/>
          </a:p>
          <a:p>
            <a:r>
              <a:rPr lang="en-US" dirty="0" smtClean="0"/>
              <a:t>Backbone</a:t>
            </a:r>
          </a:p>
          <a:p>
            <a:r>
              <a:rPr lang="en-US" dirty="0" smtClean="0"/>
              <a:t>Skeletons inside their bodies, help them stand and move around</a:t>
            </a:r>
          </a:p>
          <a:p>
            <a:pPr marL="0" indent="0">
              <a:buNone/>
            </a:pPr>
            <a:r>
              <a:rPr lang="en-US" dirty="0" smtClean="0"/>
              <a:t>Examples: </a:t>
            </a:r>
          </a:p>
          <a:p>
            <a:pPr marL="0" indent="0">
              <a:buNone/>
            </a:pPr>
            <a:r>
              <a:rPr lang="en-US" dirty="0" smtClean="0"/>
              <a:t>giraffe, people,</a:t>
            </a:r>
          </a:p>
          <a:p>
            <a:pPr marL="0" indent="0">
              <a:buNone/>
            </a:pPr>
            <a:r>
              <a:rPr lang="en-US" dirty="0" smtClean="0"/>
              <a:t>Dog, shark, bird, fish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4958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4"/>
              </a:rPr>
              <a:t>Invertebrates</a:t>
            </a:r>
            <a:endParaRPr lang="en-US" dirty="0"/>
          </a:p>
          <a:p>
            <a:r>
              <a:rPr lang="en-US" dirty="0" smtClean="0"/>
              <a:t>No backbone</a:t>
            </a:r>
          </a:p>
          <a:p>
            <a:pPr marL="0" indent="0">
              <a:buNone/>
            </a:pPr>
            <a:r>
              <a:rPr lang="en-US" dirty="0" smtClean="0"/>
              <a:t>Some have:</a:t>
            </a:r>
          </a:p>
          <a:p>
            <a:r>
              <a:rPr lang="en-US" dirty="0" smtClean="0"/>
              <a:t>Skeletons onside their body</a:t>
            </a:r>
          </a:p>
          <a:p>
            <a:r>
              <a:rPr lang="en-US" dirty="0" smtClean="0"/>
              <a:t>Grow shells</a:t>
            </a:r>
          </a:p>
          <a:p>
            <a:r>
              <a:rPr lang="en-US" dirty="0" smtClean="0"/>
              <a:t>No hard parts in or outside of their body</a:t>
            </a:r>
          </a:p>
          <a:p>
            <a:pPr marL="0" indent="0">
              <a:buNone/>
            </a:pPr>
            <a:r>
              <a:rPr lang="en-US" dirty="0" smtClean="0"/>
              <a:t>Examples: </a:t>
            </a:r>
          </a:p>
          <a:p>
            <a:pPr marL="0" indent="0">
              <a:buNone/>
            </a:pPr>
            <a:r>
              <a:rPr lang="en-US" dirty="0" smtClean="0"/>
              <a:t>beetle, snail, worm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4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</a:t>
            </a:r>
            <a:r>
              <a:rPr lang="en-US" dirty="0" smtClean="0">
                <a:hlinkClick r:id="rId3"/>
              </a:rPr>
              <a:t>Vertebrates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can vertebrates </a:t>
            </a:r>
            <a:r>
              <a:rPr lang="en-US" dirty="0"/>
              <a:t>can be classified into </a:t>
            </a:r>
            <a:r>
              <a:rPr lang="en-US" dirty="0" smtClean="0"/>
              <a:t> groups?</a:t>
            </a:r>
          </a:p>
          <a:p>
            <a:pPr marL="0" indent="0">
              <a:buNone/>
            </a:pPr>
            <a:r>
              <a:rPr lang="en-US" dirty="0" smtClean="0"/>
              <a:t>By…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skin covering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they </a:t>
            </a:r>
            <a:r>
              <a:rPr lang="en-US" dirty="0" smtClean="0"/>
              <a:t>reproduce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they maintain body </a:t>
            </a:r>
            <a:r>
              <a:rPr lang="en-US" dirty="0" smtClean="0"/>
              <a:t>temperature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characteristics of their limbs (arms and legs, or their equivalent such as wings or fins</a:t>
            </a:r>
            <a:r>
              <a:rPr lang="en-US" dirty="0" smtClean="0"/>
              <a:t>)..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715962"/>
          </a:xfrm>
        </p:spPr>
        <p:txBody>
          <a:bodyPr/>
          <a:lstStyle/>
          <a:p>
            <a:r>
              <a:rPr lang="en-US" sz="3600" dirty="0" smtClean="0"/>
              <a:t>What are the </a:t>
            </a:r>
            <a:r>
              <a:rPr lang="en-US" sz="3600" dirty="0" smtClean="0">
                <a:hlinkClick r:id="rId3"/>
              </a:rPr>
              <a:t>5 Groups </a:t>
            </a:r>
            <a:r>
              <a:rPr lang="en-US" sz="3600" dirty="0" smtClean="0"/>
              <a:t>of Vertebrates?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Fish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Amphibians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Reptiles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Mammals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Birds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60" y="1143000"/>
            <a:ext cx="1752600" cy="111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390" y="2370139"/>
            <a:ext cx="1497270" cy="112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38890"/>
            <a:ext cx="1524000" cy="104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40" y="3977564"/>
            <a:ext cx="1356411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52" y="5429905"/>
            <a:ext cx="1329453" cy="1237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6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hlinkClick r:id="rId3"/>
              </a:rPr>
              <a:t>Fish</a:t>
            </a:r>
            <a:r>
              <a:rPr lang="en-US" dirty="0"/>
              <a:t/>
            </a:r>
            <a:br>
              <a:rPr lang="en-US" dirty="0"/>
            </a:br>
            <a:endParaRPr lang="en-GB" alt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27463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Lives in water</a:t>
            </a:r>
          </a:p>
          <a:p>
            <a:pPr eaLnBrk="1" hangingPunct="1">
              <a:defRPr/>
            </a:pPr>
            <a:r>
              <a:rPr lang="en-GB" altLang="en-US" dirty="0" smtClean="0"/>
              <a:t>Have wet scales</a:t>
            </a:r>
          </a:p>
          <a:p>
            <a:pPr eaLnBrk="1" hangingPunct="1">
              <a:defRPr/>
            </a:pPr>
            <a:r>
              <a:rPr lang="en-GB" altLang="en-US" dirty="0"/>
              <a:t>Breathe with gills</a:t>
            </a:r>
            <a:endParaRPr lang="en-US" altLang="en-US" dirty="0"/>
          </a:p>
          <a:p>
            <a:pPr eaLnBrk="1" hangingPunct="1">
              <a:defRPr/>
            </a:pPr>
            <a:r>
              <a:rPr lang="en-GB" altLang="en-US" dirty="0" smtClean="0"/>
              <a:t>Some lay </a:t>
            </a:r>
            <a:r>
              <a:rPr lang="en-GB" altLang="en-US" dirty="0"/>
              <a:t>eggs in water</a:t>
            </a:r>
          </a:p>
          <a:p>
            <a:pPr eaLnBrk="1" hangingPunct="1">
              <a:defRPr/>
            </a:pPr>
            <a:endParaRPr lang="en-GB" altLang="en-US" dirty="0" smtClean="0"/>
          </a:p>
        </p:txBody>
      </p:sp>
      <p:pic>
        <p:nvPicPr>
          <p:cNvPr id="10244" name="Picture 5" descr="puffedpor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180022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clown%20f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" y="4394893"/>
            <a:ext cx="3409950" cy="2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5" descr="Great%20White%20Shark%2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68413"/>
            <a:ext cx="396081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7" descr="Angel fi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60800"/>
            <a:ext cx="39608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4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hlinkClick r:id="rId3"/>
              </a:rPr>
              <a:t>Amphibians</a:t>
            </a:r>
            <a:r>
              <a:rPr lang="en-US" dirty="0"/>
              <a:t/>
            </a:r>
            <a:br>
              <a:rPr lang="en-US" dirty="0"/>
            </a:br>
            <a:endParaRPr lang="en-GB" alt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226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/>
              <a:t>Lives on land and water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 smtClean="0"/>
              <a:t>Have moist skin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sz="2800" dirty="0" smtClean="0"/>
              <a:t>Lay jelly coated eggs in water</a:t>
            </a:r>
          </a:p>
        </p:txBody>
      </p:sp>
      <p:pic>
        <p:nvPicPr>
          <p:cNvPr id="8196" name="Picture 7" descr="Red-spotted%20Newt%20(Notophthalmus%20viridescens%20viridescens)6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3814763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Marbled_Salamander_By_Jason_Gib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33825"/>
            <a:ext cx="3960813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3" descr="FrogCari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25538"/>
            <a:ext cx="3887788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5" descr="american%20toad%203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5888"/>
            <a:ext cx="1512888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6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hlinkClick r:id="rId3"/>
              </a:rPr>
              <a:t>Reptiles</a:t>
            </a:r>
            <a:r>
              <a:rPr lang="en-US" dirty="0"/>
              <a:t/>
            </a:r>
            <a:br>
              <a:rPr lang="en-US" dirty="0"/>
            </a:br>
            <a:endParaRPr lang="en-GB" alt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989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Have dry scales</a:t>
            </a:r>
          </a:p>
          <a:p>
            <a:pPr eaLnBrk="1" hangingPunct="1">
              <a:defRPr/>
            </a:pPr>
            <a:r>
              <a:rPr lang="en-GB" altLang="en-US" dirty="0" smtClean="0"/>
              <a:t>Lay leathery shelled eggs</a:t>
            </a:r>
          </a:p>
          <a:p>
            <a:pPr eaLnBrk="1" hangingPunct="1">
              <a:defRPr/>
            </a:pPr>
            <a:r>
              <a:rPr lang="en-GB" altLang="en-US" dirty="0" smtClean="0"/>
              <a:t>Cold blooded</a:t>
            </a:r>
            <a:endParaRPr lang="en-US" altLang="en-US" dirty="0" smtClean="0"/>
          </a:p>
        </p:txBody>
      </p:sp>
      <p:pic>
        <p:nvPicPr>
          <p:cNvPr id="12292" name="Picture 5" descr="cam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410527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reptile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0161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eastern_milksnak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417671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3" descr="crocodi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33825"/>
            <a:ext cx="4105275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88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hlinkClick r:id="rId3"/>
              </a:rPr>
              <a:t>Mammals</a:t>
            </a:r>
            <a:r>
              <a:rPr lang="en-US" dirty="0"/>
              <a:t/>
            </a:r>
            <a:br>
              <a:rPr lang="en-US" dirty="0"/>
            </a:br>
            <a:endParaRPr lang="en-GB" altLang="en-US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4608513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dirty="0" smtClean="0"/>
              <a:t>Have hair and produce milk</a:t>
            </a:r>
          </a:p>
          <a:p>
            <a:pPr eaLnBrk="1" hangingPunct="1">
              <a:defRPr/>
            </a:pPr>
            <a:r>
              <a:rPr lang="en-GB" altLang="en-US" dirty="0" smtClean="0"/>
              <a:t>Give birth to live offspring (no eggs)</a:t>
            </a:r>
          </a:p>
          <a:p>
            <a:pPr eaLnBrk="1" hangingPunct="1">
              <a:defRPr/>
            </a:pPr>
            <a:r>
              <a:rPr lang="en-GB" altLang="en-US" dirty="0" smtClean="0"/>
              <a:t>Warm blooded</a:t>
            </a:r>
            <a:endParaRPr lang="en-US" altLang="en-US" dirty="0" smtClean="0"/>
          </a:p>
        </p:txBody>
      </p:sp>
      <p:pic>
        <p:nvPicPr>
          <p:cNvPr id="11268" name="Picture 5" descr="mammals_l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8913"/>
            <a:ext cx="21605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1359%20-%20Panda%20(100%20pc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96975"/>
            <a:ext cx="37449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Staff 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33825"/>
            <a:ext cx="3744913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killer-whale_brea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65625"/>
            <a:ext cx="410527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4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5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  <a:hlinkClick r:id="rId3"/>
              </a:rPr>
              <a:t/>
            </a:r>
            <a:br>
              <a:rPr lang="en-US" dirty="0" smtClean="0">
                <a:ea typeface="+mj-ea"/>
                <a:cs typeface="+mj-cs"/>
                <a:hlinkClick r:id="rId3"/>
              </a:rPr>
            </a:br>
            <a:r>
              <a:rPr lang="en-US" dirty="0" smtClean="0">
                <a:ea typeface="+mj-ea"/>
                <a:cs typeface="+mj-cs"/>
              </a:rPr>
              <a:t/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  <a:hlinkClick r:id="rId4"/>
              </a:rPr>
              <a:t>The World of Birds</a:t>
            </a: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/>
            </a:r>
            <a:br>
              <a:rPr lang="en-US" dirty="0">
                <a:ea typeface="+mj-ea"/>
                <a:cs typeface="+mj-cs"/>
              </a:rPr>
            </a:br>
            <a:endParaRPr lang="en-GB" altLang="en-US" dirty="0" smtClean="0">
              <a:ea typeface="+mj-ea"/>
              <a:cs typeface="+mj-cs"/>
            </a:endParaRPr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90601"/>
            <a:ext cx="4392612" cy="31242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en-US" dirty="0" smtClean="0">
                <a:hlinkClick r:id="rId5"/>
              </a:rPr>
              <a:t>Bird Characteristics </a:t>
            </a:r>
            <a:endParaRPr lang="en-GB" dirty="0" smtClean="0">
              <a:latin typeface="Calibri" charset="0"/>
            </a:endParaRPr>
          </a:p>
          <a:p>
            <a:pPr eaLnBrk="1" hangingPunct="1">
              <a:defRPr/>
            </a:pPr>
            <a:r>
              <a:rPr lang="en-GB" dirty="0" smtClean="0">
                <a:latin typeface="Calibri" charset="0"/>
              </a:rPr>
              <a:t>Have </a:t>
            </a:r>
            <a:r>
              <a:rPr lang="en-GB" dirty="0">
                <a:latin typeface="Calibri" charset="0"/>
              </a:rPr>
              <a:t>feathers </a:t>
            </a:r>
            <a:endParaRPr lang="en-GB" dirty="0" smtClean="0">
              <a:latin typeface="Calibri" charset="0"/>
            </a:endParaRPr>
          </a:p>
          <a:p>
            <a:pPr eaLnBrk="1" hangingPunct="1">
              <a:defRPr/>
            </a:pPr>
            <a:r>
              <a:rPr lang="en-GB" dirty="0" smtClean="0">
                <a:latin typeface="Calibri" charset="0"/>
              </a:rPr>
              <a:t>Are warm blooded</a:t>
            </a:r>
          </a:p>
          <a:p>
            <a:pPr eaLnBrk="1" hangingPunct="1">
              <a:defRPr/>
            </a:pPr>
            <a:r>
              <a:rPr lang="en-GB" dirty="0" smtClean="0">
                <a:latin typeface="Calibri" charset="0"/>
              </a:rPr>
              <a:t>Have hollow bones</a:t>
            </a:r>
          </a:p>
          <a:p>
            <a:pPr eaLnBrk="1" hangingPunct="1">
              <a:defRPr/>
            </a:pPr>
            <a:r>
              <a:rPr lang="en-GB" dirty="0" smtClean="0">
                <a:latin typeface="Calibri" charset="0"/>
              </a:rPr>
              <a:t>Lay hard shelled eggs</a:t>
            </a:r>
          </a:p>
          <a:p>
            <a:pPr eaLnBrk="1" hangingPunct="1">
              <a:defRPr/>
            </a:pPr>
            <a:endParaRPr lang="en-GB" dirty="0" smtClean="0">
              <a:latin typeface="Calibri" charset="0"/>
            </a:endParaRPr>
          </a:p>
          <a:p>
            <a:pPr eaLnBrk="1" hangingPunct="1">
              <a:defRPr/>
            </a:pPr>
            <a:endParaRPr lang="en-US" dirty="0">
              <a:latin typeface="Calibri" charset="0"/>
            </a:endParaRPr>
          </a:p>
        </p:txBody>
      </p:sp>
      <p:pic>
        <p:nvPicPr>
          <p:cNvPr id="13315" name="Picture 5" descr="americanrob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12" y="1371600"/>
            <a:ext cx="2825888" cy="193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9" descr="parr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178646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peaco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25146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5" descr="bpc004420p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114801"/>
            <a:ext cx="3982339" cy="23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/>
          <a:srcRect l="33313" t="14815" r="15280"/>
          <a:stretch/>
        </p:blipFill>
        <p:spPr>
          <a:xfrm>
            <a:off x="7315200" y="3489172"/>
            <a:ext cx="1828800" cy="335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477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  <a:hlinkClick r:id="rId11"/>
              </a:rPr>
              <a:t>Visit </a:t>
            </a:r>
            <a:r>
              <a:rPr lang="en-US" dirty="0" smtClean="0">
                <a:latin typeface="Calibri" pitchFamily="34" charset="0"/>
                <a:cs typeface="Calibri" pitchFamily="34" charset="0"/>
                <a:hlinkClick r:id="rId12"/>
              </a:rPr>
              <a:t>www.birdsleuth.org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2743200"/>
            <a:ext cx="160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dirty="0" smtClean="0">
                <a:hlinkClick r:id="rId13"/>
              </a:rPr>
              <a:t>Quiz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35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95B3D7"/>
      </a:accent2>
      <a:accent3>
        <a:srgbClr val="95B3D7"/>
      </a:accent3>
      <a:accent4>
        <a:srgbClr val="95B3D7"/>
      </a:accent4>
      <a:accent5>
        <a:srgbClr val="95B3D7"/>
      </a:accent5>
      <a:accent6>
        <a:srgbClr val="95B3D7"/>
      </a:accent6>
      <a:hlink>
        <a:srgbClr val="1F497D"/>
      </a:hlink>
      <a:folHlink>
        <a:srgbClr val="95B3D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</TotalTime>
  <Words>767</Words>
  <Application>Microsoft Office PowerPoint</Application>
  <PresentationFormat>On-screen Show (4:3)</PresentationFormat>
  <Paragraphs>184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Comic Sans MS</vt:lpstr>
      <vt:lpstr>Times New Roman</vt:lpstr>
      <vt:lpstr>Wingdings</vt:lpstr>
      <vt:lpstr>2_Office Theme</vt:lpstr>
      <vt:lpstr> Classification of Animals SC.3.L.15.1</vt:lpstr>
      <vt:lpstr>What are the two main groups that scientists classify all animals into?</vt:lpstr>
      <vt:lpstr>More on Vertebrates</vt:lpstr>
      <vt:lpstr>What are the 5 Groups of Vertebrates?</vt:lpstr>
      <vt:lpstr>Fish </vt:lpstr>
      <vt:lpstr>Amphibians </vt:lpstr>
      <vt:lpstr>Reptiles </vt:lpstr>
      <vt:lpstr>Mammals </vt:lpstr>
      <vt:lpstr>  The World of Birds  </vt:lpstr>
      <vt:lpstr>Summary of Vertebrates</vt:lpstr>
      <vt:lpstr>CHARACTERISTICS OF THE FIVE TYPES OF VERTEBRATES</vt:lpstr>
      <vt:lpstr>More on Invertebrates</vt:lpstr>
      <vt:lpstr>PowerPoint Presentation</vt:lpstr>
      <vt:lpstr> Why are animals grouped into different categories? </vt:lpstr>
      <vt:lpstr>PowerPoint Presentation</vt:lpstr>
      <vt:lpstr>PowerPoint Presentation</vt:lpstr>
      <vt:lpstr>PowerPoint Presentation</vt:lpstr>
    </vt:vector>
  </TitlesOfParts>
  <Company>M-DCPS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Like a Scientist!</dc:title>
  <dc:creator>Kidd, Keisha A.</dc:creator>
  <cp:lastModifiedBy>Katy Twist</cp:lastModifiedBy>
  <cp:revision>197</cp:revision>
  <dcterms:created xsi:type="dcterms:W3CDTF">2013-06-26T18:48:40Z</dcterms:created>
  <dcterms:modified xsi:type="dcterms:W3CDTF">2017-03-12T22:39:39Z</dcterms:modified>
</cp:coreProperties>
</file>